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3"/>
    <p:sldMasterId id="2147483667" r:id="rId4"/>
    <p:sldMasterId id="2147483683" r:id="rId5"/>
    <p:sldMasterId id="2147483699" r:id="rId6"/>
    <p:sldMasterId id="2147483715" r:id="rId7"/>
    <p:sldMasterId id="2147483731" r:id="rId8"/>
    <p:sldMasterId id="2147483747" r:id="rId9"/>
    <p:sldMasterId id="2147483763" r:id="rId10"/>
    <p:sldMasterId id="2147483779" r:id="rId11"/>
    <p:sldMasterId id="2147483795" r:id="rId12"/>
    <p:sldMasterId id="2147483811" r:id="rId13"/>
    <p:sldMasterId id="2147483827" r:id="rId14"/>
    <p:sldMasterId id="2147483843" r:id="rId15"/>
    <p:sldMasterId id="2147483859" r:id="rId16"/>
    <p:sldMasterId id="2147483875" r:id="rId17"/>
  </p:sldMasterIdLst>
  <p:notesMasterIdLst>
    <p:notesMasterId r:id="rId40"/>
  </p:notesMasterIdLst>
  <p:handoutMasterIdLst>
    <p:handoutMasterId r:id="rId52"/>
  </p:handoutMasterIdLst>
  <p:sldIdLst>
    <p:sldId id="271" r:id="rId18"/>
    <p:sldId id="262" r:id="rId19"/>
    <p:sldId id="1755" r:id="rId20"/>
    <p:sldId id="269" r:id="rId21"/>
    <p:sldId id="1939" r:id="rId22"/>
    <p:sldId id="1948" r:id="rId23"/>
    <p:sldId id="1941" r:id="rId24"/>
    <p:sldId id="1952" r:id="rId25"/>
    <p:sldId id="1953" r:id="rId26"/>
    <p:sldId id="1954" r:id="rId27"/>
    <p:sldId id="1949" r:id="rId28"/>
    <p:sldId id="1789" r:id="rId29"/>
    <p:sldId id="1792" r:id="rId30"/>
    <p:sldId id="1896" r:id="rId31"/>
    <p:sldId id="1895" r:id="rId32"/>
    <p:sldId id="1918" r:id="rId33"/>
    <p:sldId id="1793" r:id="rId34"/>
    <p:sldId id="1830" r:id="rId35"/>
    <p:sldId id="1831" r:id="rId36"/>
    <p:sldId id="1976" r:id="rId37"/>
    <p:sldId id="1950" r:id="rId38"/>
    <p:sldId id="1975" r:id="rId39"/>
    <p:sldId id="1798" r:id="rId41"/>
    <p:sldId id="1799" r:id="rId42"/>
    <p:sldId id="1802" r:id="rId43"/>
    <p:sldId id="1951" r:id="rId44"/>
    <p:sldId id="1801" r:id="rId45"/>
    <p:sldId id="1977" r:id="rId46"/>
    <p:sldId id="1748" r:id="rId47"/>
    <p:sldId id="1989" r:id="rId48"/>
    <p:sldId id="1990" r:id="rId49"/>
    <p:sldId id="1991" r:id="rId50"/>
    <p:sldId id="275" r:id="rId51"/>
  </p:sldIdLst>
  <p:sldSz cx="12192000" cy="6858000"/>
  <p:notesSz cx="6858000" cy="9144000"/>
  <p:custDataLst>
    <p:tags r:id="rId5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71"/>
          </p14:sldIdLst>
        </p14:section>
        <p14:section name="目录与章节过渡" id="{847108E3-22F3-4CD9-A82A-834291DC17F4}">
          <p14:sldIdLst>
            <p14:sldId id="262"/>
          </p14:sldIdLst>
        </p14:section>
        <p14:section name="内容页" id="{EB11151C-0E14-47B0-8218-1431BF894351}">
          <p14:sldIdLst>
            <p14:sldId id="1755"/>
            <p14:sldId id="269"/>
            <p14:sldId id="1939"/>
            <p14:sldId id="1948"/>
            <p14:sldId id="1941"/>
            <p14:sldId id="1952"/>
            <p14:sldId id="1953"/>
            <p14:sldId id="1954"/>
            <p14:sldId id="1949"/>
            <p14:sldId id="1789"/>
            <p14:sldId id="1792"/>
            <p14:sldId id="1896"/>
            <p14:sldId id="1895"/>
            <p14:sldId id="1918"/>
            <p14:sldId id="1793"/>
            <p14:sldId id="1830"/>
            <p14:sldId id="1831"/>
            <p14:sldId id="1976"/>
            <p14:sldId id="1950"/>
            <p14:sldId id="1975"/>
            <p14:sldId id="1798"/>
            <p14:sldId id="1799"/>
            <p14:sldId id="1802"/>
            <p14:sldId id="1951"/>
            <p14:sldId id="1801"/>
            <p14:sldId id="1977"/>
            <p14:sldId id="1748"/>
            <p14:sldId id="1989"/>
            <p14:sldId id="1990"/>
            <p14:sldId id="1991"/>
          </p14:sldIdLst>
        </p14:section>
        <p14:section name="封底" id="{843E591D-6EE2-4691-951C-C0C689F22170}">
          <p14:sldIdLst>
            <p14:sldId id="275"/>
          </p14:sldIdLst>
        </p14:section>
        <p14:section name="配色与字体" id="{3D97B63B-D70E-4F27-8A27-3FF98FBB7258}">
          <p14:sldIdLst/>
        </p14:section>
        <p14:section name="图标" id="{256EF24B-5FA9-4838-AFAB-30B46CBE188B}">
          <p14:sldIdLst/>
        </p14:section>
      </p14:sectionLst>
    </p:ext>
    <p:ext uri="{EFAFB233-063F-42B5-8137-9DF3F51BA10A}">
      <p15:sldGuideLst xmlns:p15="http://schemas.microsoft.com/office/powerpoint/2012/main">
        <p15:guide id="1" pos="3835" userDrawn="1">
          <p15:clr>
            <a:srgbClr val="A4A3A4"/>
          </p15:clr>
        </p15:guide>
        <p15:guide id="2" orient="horz" pos="1027" userDrawn="1">
          <p15:clr>
            <a:srgbClr val="A4A3A4"/>
          </p15:clr>
        </p15:guide>
        <p15:guide id="3" orient="horz" pos="1585" userDrawn="1">
          <p15:clr>
            <a:srgbClr val="A4A3A4"/>
          </p15:clr>
        </p15:guide>
        <p15:guide id="4" orient="horz" pos="3122" userDrawn="1">
          <p15:clr>
            <a:srgbClr val="A4A3A4"/>
          </p15:clr>
        </p15:guide>
        <p15:guide id="5" pos="2157" userDrawn="1">
          <p15:clr>
            <a:srgbClr val="A4A3A4"/>
          </p15:clr>
        </p15:guide>
        <p15:guide id="6" pos="4094" userDrawn="1">
          <p15:clr>
            <a:srgbClr val="A4A3A4"/>
          </p15:clr>
        </p15:guide>
        <p15:guide id="7" pos="5972" userDrawn="1">
          <p15:clr>
            <a:srgbClr val="A4A3A4"/>
          </p15:clr>
        </p15:guide>
        <p15:guide id="8" pos="5468" userDrawn="1">
          <p15:clr>
            <a:srgbClr val="A4A3A4"/>
          </p15:clr>
        </p15:guide>
        <p15:guide id="9" pos="225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on_xu" initials="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85" autoAdjust="0"/>
    <p:restoredTop sz="94289" autoAdjust="0"/>
  </p:normalViewPr>
  <p:slideViewPr>
    <p:cSldViewPr snapToGrid="0" showGuides="1">
      <p:cViewPr varScale="1">
        <p:scale>
          <a:sx n="90" d="100"/>
          <a:sy n="90" d="100"/>
        </p:scale>
        <p:origin x="88" y="276"/>
      </p:cViewPr>
      <p:guideLst>
        <p:guide pos="3835"/>
        <p:guide orient="horz" pos="1027"/>
        <p:guide orient="horz" pos="1585"/>
        <p:guide orient="horz" pos="3122"/>
        <p:guide pos="2157"/>
        <p:guide pos="4094"/>
        <p:guide pos="5972"/>
        <p:guide pos="5468"/>
        <p:guide pos="225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7" Type="http://schemas.openxmlformats.org/officeDocument/2006/relationships/tags" Target="tags/tag10.xml"/><Relationship Id="rId56" Type="http://schemas.openxmlformats.org/officeDocument/2006/relationships/commentAuthors" Target="commentAuthors.xml"/><Relationship Id="rId55" Type="http://schemas.openxmlformats.org/officeDocument/2006/relationships/tableStyles" Target="tableStyles.xml"/><Relationship Id="rId54" Type="http://schemas.openxmlformats.org/officeDocument/2006/relationships/viewProps" Target="viewProps.xml"/><Relationship Id="rId53" Type="http://schemas.openxmlformats.org/officeDocument/2006/relationships/presProps" Target="presProps.xml"/><Relationship Id="rId52" Type="http://schemas.openxmlformats.org/officeDocument/2006/relationships/handoutMaster" Target="handoutMasters/handoutMaster1.xml"/><Relationship Id="rId51" Type="http://schemas.openxmlformats.org/officeDocument/2006/relationships/slide" Target="slides/slide33.xml"/><Relationship Id="rId50" Type="http://schemas.openxmlformats.org/officeDocument/2006/relationships/slide" Target="slides/slide32.xml"/><Relationship Id="rId5" Type="http://schemas.openxmlformats.org/officeDocument/2006/relationships/slideMaster" Target="slideMasters/slideMaster4.xml"/><Relationship Id="rId49" Type="http://schemas.openxmlformats.org/officeDocument/2006/relationships/slide" Target="slides/slide31.xml"/><Relationship Id="rId48" Type="http://schemas.openxmlformats.org/officeDocument/2006/relationships/slide" Target="slides/slide30.xml"/><Relationship Id="rId47" Type="http://schemas.openxmlformats.org/officeDocument/2006/relationships/slide" Target="slides/slide29.xml"/><Relationship Id="rId46" Type="http://schemas.openxmlformats.org/officeDocument/2006/relationships/slide" Target="slides/slide28.xml"/><Relationship Id="rId45" Type="http://schemas.openxmlformats.org/officeDocument/2006/relationships/slide" Target="slides/slide27.xml"/><Relationship Id="rId44" Type="http://schemas.openxmlformats.org/officeDocument/2006/relationships/slide" Target="slides/slide26.xml"/><Relationship Id="rId43" Type="http://schemas.openxmlformats.org/officeDocument/2006/relationships/slide" Target="slides/slide25.xml"/><Relationship Id="rId42" Type="http://schemas.openxmlformats.org/officeDocument/2006/relationships/slide" Target="slides/slide24.xml"/><Relationship Id="rId41" Type="http://schemas.openxmlformats.org/officeDocument/2006/relationships/slide" Target="slides/slide23.xml"/><Relationship Id="rId40" Type="http://schemas.openxmlformats.org/officeDocument/2006/relationships/notesMaster" Target="notesMasters/notesMaster1.xml"/><Relationship Id="rId4" Type="http://schemas.openxmlformats.org/officeDocument/2006/relationships/slideMaster" Target="slideMasters/slideMaster3.xml"/><Relationship Id="rId39" Type="http://schemas.openxmlformats.org/officeDocument/2006/relationships/slide" Target="slides/slide22.xml"/><Relationship Id="rId38" Type="http://schemas.openxmlformats.org/officeDocument/2006/relationships/slide" Target="slides/slide21.xml"/><Relationship Id="rId37" Type="http://schemas.openxmlformats.org/officeDocument/2006/relationships/slide" Target="slides/slide20.xml"/><Relationship Id="rId36" Type="http://schemas.openxmlformats.org/officeDocument/2006/relationships/slide" Target="slides/slide19.xml"/><Relationship Id="rId35" Type="http://schemas.openxmlformats.org/officeDocument/2006/relationships/slide" Target="slides/slide18.xml"/><Relationship Id="rId34" Type="http://schemas.openxmlformats.org/officeDocument/2006/relationships/slide" Target="slides/slide17.xml"/><Relationship Id="rId33" Type="http://schemas.openxmlformats.org/officeDocument/2006/relationships/slide" Target="slides/slide16.xml"/><Relationship Id="rId32" Type="http://schemas.openxmlformats.org/officeDocument/2006/relationships/slide" Target="slides/slide15.xml"/><Relationship Id="rId31" Type="http://schemas.openxmlformats.org/officeDocument/2006/relationships/slide" Target="slides/slide14.xml"/><Relationship Id="rId30" Type="http://schemas.openxmlformats.org/officeDocument/2006/relationships/slide" Target="slides/slide13.xml"/><Relationship Id="rId3" Type="http://schemas.openxmlformats.org/officeDocument/2006/relationships/slideMaster" Target="slideMasters/slideMaster2.xml"/><Relationship Id="rId29" Type="http://schemas.openxmlformats.org/officeDocument/2006/relationships/slide" Target="slides/slide12.xml"/><Relationship Id="rId28" Type="http://schemas.openxmlformats.org/officeDocument/2006/relationships/slide" Target="slides/slide11.xml"/><Relationship Id="rId27" Type="http://schemas.openxmlformats.org/officeDocument/2006/relationships/slide" Target="slides/slide10.xml"/><Relationship Id="rId26" Type="http://schemas.openxmlformats.org/officeDocument/2006/relationships/slide" Target="slides/slide9.xml"/><Relationship Id="rId25" Type="http://schemas.openxmlformats.org/officeDocument/2006/relationships/slide" Target="slides/slide8.xml"/><Relationship Id="rId24" Type="http://schemas.openxmlformats.org/officeDocument/2006/relationships/slide" Target="slides/slide7.xml"/><Relationship Id="rId23" Type="http://schemas.openxmlformats.org/officeDocument/2006/relationships/slide" Target="slides/slide6.xml"/><Relationship Id="rId22" Type="http://schemas.openxmlformats.org/officeDocument/2006/relationships/slide" Target="slides/slide5.xml"/><Relationship Id="rId21" Type="http://schemas.openxmlformats.org/officeDocument/2006/relationships/slide" Target="slides/slide4.xml"/><Relationship Id="rId20" Type="http://schemas.openxmlformats.org/officeDocument/2006/relationships/slide" Target="slides/slide3.xml"/><Relationship Id="rId2" Type="http://schemas.openxmlformats.org/officeDocument/2006/relationships/theme" Target="theme/theme1.xml"/><Relationship Id="rId19" Type="http://schemas.openxmlformats.org/officeDocument/2006/relationships/slide" Target="slides/slide2.xml"/><Relationship Id="rId18" Type="http://schemas.openxmlformats.org/officeDocument/2006/relationships/slide" Target="slides/slide1.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2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2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2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27.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3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3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3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41.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4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45.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4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4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4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4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1.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5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5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5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5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57.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6.xml.rels><?xml version="1.0" encoding="UTF-8" standalone="yes"?>
<Relationships xmlns="http://schemas.openxmlformats.org/package/2006/relationships"><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6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6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6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6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6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6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6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71.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7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7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75.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7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7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7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7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8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8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8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8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87.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9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9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9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9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9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4.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9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19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01.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0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05.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0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0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0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20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21.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5.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1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21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21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1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17.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2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2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2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22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22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6.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本</a:t>
            </a:r>
            <a:r>
              <a:rPr kumimoji="0" lang="en-US" altLang="zh-CN"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模板正参与</a:t>
            </a:r>
            <a:endParaRPr kumimoji="0" 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panose="020B0502040204020203"/>
              <a:ea typeface="微软雅黑" panose="020B0503020204020204" charset="-122"/>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 </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模板设计大赛 </a:t>
            </a:r>
            <a:endParaRPr kumimoji="0" 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131.xml"/><Relationship Id="rId8" Type="http://schemas.openxmlformats.org/officeDocument/2006/relationships/slideLayout" Target="../slideLayouts/slideLayout130.xml"/><Relationship Id="rId7" Type="http://schemas.openxmlformats.org/officeDocument/2006/relationships/slideLayout" Target="../slideLayouts/slideLayout129.xml"/><Relationship Id="rId6" Type="http://schemas.openxmlformats.org/officeDocument/2006/relationships/slideLayout" Target="../slideLayouts/slideLayout128.xml"/><Relationship Id="rId5" Type="http://schemas.openxmlformats.org/officeDocument/2006/relationships/slideLayout" Target="../slideLayouts/slideLayout127.xml"/><Relationship Id="rId4" Type="http://schemas.openxmlformats.org/officeDocument/2006/relationships/slideLayout" Target="../slideLayouts/slideLayout126.xml"/><Relationship Id="rId3" Type="http://schemas.openxmlformats.org/officeDocument/2006/relationships/slideLayout" Target="../slideLayouts/slideLayout125.xml"/><Relationship Id="rId2" Type="http://schemas.openxmlformats.org/officeDocument/2006/relationships/slideLayout" Target="../slideLayouts/slideLayout124.xml"/><Relationship Id="rId16" Type="http://schemas.openxmlformats.org/officeDocument/2006/relationships/theme" Target="../theme/theme10.xml"/><Relationship Id="rId15" Type="http://schemas.openxmlformats.org/officeDocument/2006/relationships/slideLayout" Target="../slideLayouts/slideLayout137.xml"/><Relationship Id="rId14" Type="http://schemas.openxmlformats.org/officeDocument/2006/relationships/slideLayout" Target="../slideLayouts/slideLayout136.xml"/><Relationship Id="rId13" Type="http://schemas.openxmlformats.org/officeDocument/2006/relationships/slideLayout" Target="../slideLayouts/slideLayout135.xml"/><Relationship Id="rId12" Type="http://schemas.openxmlformats.org/officeDocument/2006/relationships/slideLayout" Target="../slideLayouts/slideLayout134.xml"/><Relationship Id="rId11" Type="http://schemas.openxmlformats.org/officeDocument/2006/relationships/slideLayout" Target="../slideLayouts/slideLayout133.xml"/><Relationship Id="rId10" Type="http://schemas.openxmlformats.org/officeDocument/2006/relationships/slideLayout" Target="../slideLayouts/slideLayout132.xml"/><Relationship Id="rId1" Type="http://schemas.openxmlformats.org/officeDocument/2006/relationships/slideLayout" Target="../slideLayouts/slideLayout123.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146.xml"/><Relationship Id="rId8" Type="http://schemas.openxmlformats.org/officeDocument/2006/relationships/slideLayout" Target="../slideLayouts/slideLayout145.xml"/><Relationship Id="rId7" Type="http://schemas.openxmlformats.org/officeDocument/2006/relationships/slideLayout" Target="../slideLayouts/slideLayout144.xml"/><Relationship Id="rId6" Type="http://schemas.openxmlformats.org/officeDocument/2006/relationships/slideLayout" Target="../slideLayouts/slideLayout143.xml"/><Relationship Id="rId5" Type="http://schemas.openxmlformats.org/officeDocument/2006/relationships/slideLayout" Target="../slideLayouts/slideLayout142.xml"/><Relationship Id="rId4" Type="http://schemas.openxmlformats.org/officeDocument/2006/relationships/slideLayout" Target="../slideLayouts/slideLayout141.xml"/><Relationship Id="rId3" Type="http://schemas.openxmlformats.org/officeDocument/2006/relationships/slideLayout" Target="../slideLayouts/slideLayout140.xml"/><Relationship Id="rId2" Type="http://schemas.openxmlformats.org/officeDocument/2006/relationships/slideLayout" Target="../slideLayouts/slideLayout139.xml"/><Relationship Id="rId16" Type="http://schemas.openxmlformats.org/officeDocument/2006/relationships/theme" Target="../theme/theme11.xml"/><Relationship Id="rId15" Type="http://schemas.openxmlformats.org/officeDocument/2006/relationships/slideLayout" Target="../slideLayouts/slideLayout152.xml"/><Relationship Id="rId14" Type="http://schemas.openxmlformats.org/officeDocument/2006/relationships/slideLayout" Target="../slideLayouts/slideLayout151.xml"/><Relationship Id="rId13" Type="http://schemas.openxmlformats.org/officeDocument/2006/relationships/slideLayout" Target="../slideLayouts/slideLayout150.xml"/><Relationship Id="rId12" Type="http://schemas.openxmlformats.org/officeDocument/2006/relationships/slideLayout" Target="../slideLayouts/slideLayout149.xml"/><Relationship Id="rId11" Type="http://schemas.openxmlformats.org/officeDocument/2006/relationships/slideLayout" Target="../slideLayouts/slideLayout148.xml"/><Relationship Id="rId10" Type="http://schemas.openxmlformats.org/officeDocument/2006/relationships/slideLayout" Target="../slideLayouts/slideLayout147.xml"/><Relationship Id="rId1" Type="http://schemas.openxmlformats.org/officeDocument/2006/relationships/slideLayout" Target="../slideLayouts/slideLayout138.xml"/></Relationships>
</file>

<file path=ppt/slideMasters/_rels/slideMaster12.xml.rels><?xml version="1.0" encoding="UTF-8" standalone="yes"?>
<Relationships xmlns="http://schemas.openxmlformats.org/package/2006/relationships"><Relationship Id="rId9" Type="http://schemas.openxmlformats.org/officeDocument/2006/relationships/slideLayout" Target="../slideLayouts/slideLayout161.xml"/><Relationship Id="rId8" Type="http://schemas.openxmlformats.org/officeDocument/2006/relationships/slideLayout" Target="../slideLayouts/slideLayout160.xml"/><Relationship Id="rId7" Type="http://schemas.openxmlformats.org/officeDocument/2006/relationships/slideLayout" Target="../slideLayouts/slideLayout159.xml"/><Relationship Id="rId6" Type="http://schemas.openxmlformats.org/officeDocument/2006/relationships/slideLayout" Target="../slideLayouts/slideLayout158.xml"/><Relationship Id="rId5" Type="http://schemas.openxmlformats.org/officeDocument/2006/relationships/slideLayout" Target="../slideLayouts/slideLayout157.xml"/><Relationship Id="rId4" Type="http://schemas.openxmlformats.org/officeDocument/2006/relationships/slideLayout" Target="../slideLayouts/slideLayout156.xml"/><Relationship Id="rId3" Type="http://schemas.openxmlformats.org/officeDocument/2006/relationships/slideLayout" Target="../slideLayouts/slideLayout155.xml"/><Relationship Id="rId2" Type="http://schemas.openxmlformats.org/officeDocument/2006/relationships/slideLayout" Target="../slideLayouts/slideLayout154.xml"/><Relationship Id="rId16" Type="http://schemas.openxmlformats.org/officeDocument/2006/relationships/theme" Target="../theme/theme12.xml"/><Relationship Id="rId15" Type="http://schemas.openxmlformats.org/officeDocument/2006/relationships/slideLayout" Target="../slideLayouts/slideLayout167.xml"/><Relationship Id="rId14" Type="http://schemas.openxmlformats.org/officeDocument/2006/relationships/slideLayout" Target="../slideLayouts/slideLayout166.xml"/><Relationship Id="rId13" Type="http://schemas.openxmlformats.org/officeDocument/2006/relationships/slideLayout" Target="../slideLayouts/slideLayout165.xml"/><Relationship Id="rId12" Type="http://schemas.openxmlformats.org/officeDocument/2006/relationships/slideLayout" Target="../slideLayouts/slideLayout164.xml"/><Relationship Id="rId11" Type="http://schemas.openxmlformats.org/officeDocument/2006/relationships/slideLayout" Target="../slideLayouts/slideLayout163.xml"/><Relationship Id="rId10" Type="http://schemas.openxmlformats.org/officeDocument/2006/relationships/slideLayout" Target="../slideLayouts/slideLayout162.xml"/><Relationship Id="rId1" Type="http://schemas.openxmlformats.org/officeDocument/2006/relationships/slideLayout" Target="../slideLayouts/slideLayout153.xml"/></Relationships>
</file>

<file path=ppt/slideMasters/_rels/slideMaster13.xml.rels><?xml version="1.0" encoding="UTF-8" standalone="yes"?>
<Relationships xmlns="http://schemas.openxmlformats.org/package/2006/relationships"><Relationship Id="rId9" Type="http://schemas.openxmlformats.org/officeDocument/2006/relationships/slideLayout" Target="../slideLayouts/slideLayout176.xml"/><Relationship Id="rId8" Type="http://schemas.openxmlformats.org/officeDocument/2006/relationships/slideLayout" Target="../slideLayouts/slideLayout175.xml"/><Relationship Id="rId7" Type="http://schemas.openxmlformats.org/officeDocument/2006/relationships/slideLayout" Target="../slideLayouts/slideLayout174.xml"/><Relationship Id="rId6" Type="http://schemas.openxmlformats.org/officeDocument/2006/relationships/slideLayout" Target="../slideLayouts/slideLayout173.xml"/><Relationship Id="rId5" Type="http://schemas.openxmlformats.org/officeDocument/2006/relationships/slideLayout" Target="../slideLayouts/slideLayout172.xml"/><Relationship Id="rId4" Type="http://schemas.openxmlformats.org/officeDocument/2006/relationships/slideLayout" Target="../slideLayouts/slideLayout171.xml"/><Relationship Id="rId3" Type="http://schemas.openxmlformats.org/officeDocument/2006/relationships/slideLayout" Target="../slideLayouts/slideLayout170.xml"/><Relationship Id="rId2" Type="http://schemas.openxmlformats.org/officeDocument/2006/relationships/slideLayout" Target="../slideLayouts/slideLayout169.xml"/><Relationship Id="rId16" Type="http://schemas.openxmlformats.org/officeDocument/2006/relationships/theme" Target="../theme/theme13.xml"/><Relationship Id="rId15" Type="http://schemas.openxmlformats.org/officeDocument/2006/relationships/slideLayout" Target="../slideLayouts/slideLayout182.xml"/><Relationship Id="rId14" Type="http://schemas.openxmlformats.org/officeDocument/2006/relationships/slideLayout" Target="../slideLayouts/slideLayout181.xml"/><Relationship Id="rId13" Type="http://schemas.openxmlformats.org/officeDocument/2006/relationships/slideLayout" Target="../slideLayouts/slideLayout180.xml"/><Relationship Id="rId12" Type="http://schemas.openxmlformats.org/officeDocument/2006/relationships/slideLayout" Target="../slideLayouts/slideLayout179.xml"/><Relationship Id="rId11" Type="http://schemas.openxmlformats.org/officeDocument/2006/relationships/slideLayout" Target="../slideLayouts/slideLayout178.xml"/><Relationship Id="rId10" Type="http://schemas.openxmlformats.org/officeDocument/2006/relationships/slideLayout" Target="../slideLayouts/slideLayout177.xml"/><Relationship Id="rId1" Type="http://schemas.openxmlformats.org/officeDocument/2006/relationships/slideLayout" Target="../slideLayouts/slideLayout168.xml"/></Relationships>
</file>

<file path=ppt/slideMasters/_rels/slideMaster14.xml.rels><?xml version="1.0" encoding="UTF-8" standalone="yes"?>
<Relationships xmlns="http://schemas.openxmlformats.org/package/2006/relationships"><Relationship Id="rId9" Type="http://schemas.openxmlformats.org/officeDocument/2006/relationships/slideLayout" Target="../slideLayouts/slideLayout191.xml"/><Relationship Id="rId8" Type="http://schemas.openxmlformats.org/officeDocument/2006/relationships/slideLayout" Target="../slideLayouts/slideLayout190.xml"/><Relationship Id="rId7" Type="http://schemas.openxmlformats.org/officeDocument/2006/relationships/slideLayout" Target="../slideLayouts/slideLayout189.xml"/><Relationship Id="rId6" Type="http://schemas.openxmlformats.org/officeDocument/2006/relationships/slideLayout" Target="../slideLayouts/slideLayout188.xml"/><Relationship Id="rId5" Type="http://schemas.openxmlformats.org/officeDocument/2006/relationships/slideLayout" Target="../slideLayouts/slideLayout187.xml"/><Relationship Id="rId4" Type="http://schemas.openxmlformats.org/officeDocument/2006/relationships/slideLayout" Target="../slideLayouts/slideLayout186.xml"/><Relationship Id="rId3" Type="http://schemas.openxmlformats.org/officeDocument/2006/relationships/slideLayout" Target="../slideLayouts/slideLayout185.xml"/><Relationship Id="rId2" Type="http://schemas.openxmlformats.org/officeDocument/2006/relationships/slideLayout" Target="../slideLayouts/slideLayout184.xml"/><Relationship Id="rId16" Type="http://schemas.openxmlformats.org/officeDocument/2006/relationships/theme" Target="../theme/theme14.xml"/><Relationship Id="rId15" Type="http://schemas.openxmlformats.org/officeDocument/2006/relationships/slideLayout" Target="../slideLayouts/slideLayout197.xml"/><Relationship Id="rId14" Type="http://schemas.openxmlformats.org/officeDocument/2006/relationships/slideLayout" Target="../slideLayouts/slideLayout196.xml"/><Relationship Id="rId13" Type="http://schemas.openxmlformats.org/officeDocument/2006/relationships/slideLayout" Target="../slideLayouts/slideLayout195.xml"/><Relationship Id="rId12" Type="http://schemas.openxmlformats.org/officeDocument/2006/relationships/slideLayout" Target="../slideLayouts/slideLayout194.xml"/><Relationship Id="rId11" Type="http://schemas.openxmlformats.org/officeDocument/2006/relationships/slideLayout" Target="../slideLayouts/slideLayout193.xml"/><Relationship Id="rId10" Type="http://schemas.openxmlformats.org/officeDocument/2006/relationships/slideLayout" Target="../slideLayouts/slideLayout192.xml"/><Relationship Id="rId1" Type="http://schemas.openxmlformats.org/officeDocument/2006/relationships/slideLayout" Target="../slideLayouts/slideLayout183.xml"/></Relationships>
</file>

<file path=ppt/slideMasters/_rels/slideMaster15.xml.rels><?xml version="1.0" encoding="UTF-8" standalone="yes"?>
<Relationships xmlns="http://schemas.openxmlformats.org/package/2006/relationships"><Relationship Id="rId9" Type="http://schemas.openxmlformats.org/officeDocument/2006/relationships/slideLayout" Target="../slideLayouts/slideLayout206.xml"/><Relationship Id="rId8" Type="http://schemas.openxmlformats.org/officeDocument/2006/relationships/slideLayout" Target="../slideLayouts/slideLayout205.xml"/><Relationship Id="rId7" Type="http://schemas.openxmlformats.org/officeDocument/2006/relationships/slideLayout" Target="../slideLayouts/slideLayout204.xml"/><Relationship Id="rId6" Type="http://schemas.openxmlformats.org/officeDocument/2006/relationships/slideLayout" Target="../slideLayouts/slideLayout203.xml"/><Relationship Id="rId5" Type="http://schemas.openxmlformats.org/officeDocument/2006/relationships/slideLayout" Target="../slideLayouts/slideLayout202.xml"/><Relationship Id="rId4" Type="http://schemas.openxmlformats.org/officeDocument/2006/relationships/slideLayout" Target="../slideLayouts/slideLayout201.xml"/><Relationship Id="rId3" Type="http://schemas.openxmlformats.org/officeDocument/2006/relationships/slideLayout" Target="../slideLayouts/slideLayout200.xml"/><Relationship Id="rId2" Type="http://schemas.openxmlformats.org/officeDocument/2006/relationships/slideLayout" Target="../slideLayouts/slideLayout199.xml"/><Relationship Id="rId16" Type="http://schemas.openxmlformats.org/officeDocument/2006/relationships/theme" Target="../theme/theme15.xml"/><Relationship Id="rId15" Type="http://schemas.openxmlformats.org/officeDocument/2006/relationships/slideLayout" Target="../slideLayouts/slideLayout212.xml"/><Relationship Id="rId14" Type="http://schemas.openxmlformats.org/officeDocument/2006/relationships/slideLayout" Target="../slideLayouts/slideLayout211.xml"/><Relationship Id="rId13" Type="http://schemas.openxmlformats.org/officeDocument/2006/relationships/slideLayout" Target="../slideLayouts/slideLayout210.xml"/><Relationship Id="rId12" Type="http://schemas.openxmlformats.org/officeDocument/2006/relationships/slideLayout" Target="../slideLayouts/slideLayout209.xml"/><Relationship Id="rId11" Type="http://schemas.openxmlformats.org/officeDocument/2006/relationships/slideLayout" Target="../slideLayouts/slideLayout208.xml"/><Relationship Id="rId10" Type="http://schemas.openxmlformats.org/officeDocument/2006/relationships/slideLayout" Target="../slideLayouts/slideLayout207.xml"/><Relationship Id="rId1" Type="http://schemas.openxmlformats.org/officeDocument/2006/relationships/slideLayout" Target="../slideLayouts/slideLayout198.xml"/></Relationships>
</file>

<file path=ppt/slideMasters/_rels/slideMaster16.xml.rels><?xml version="1.0" encoding="UTF-8" standalone="yes"?>
<Relationships xmlns="http://schemas.openxmlformats.org/package/2006/relationships"><Relationship Id="rId9" Type="http://schemas.openxmlformats.org/officeDocument/2006/relationships/slideLayout" Target="../slideLayouts/slideLayout221.xml"/><Relationship Id="rId8" Type="http://schemas.openxmlformats.org/officeDocument/2006/relationships/slideLayout" Target="../slideLayouts/slideLayout220.xml"/><Relationship Id="rId7" Type="http://schemas.openxmlformats.org/officeDocument/2006/relationships/slideLayout" Target="../slideLayouts/slideLayout219.xml"/><Relationship Id="rId6" Type="http://schemas.openxmlformats.org/officeDocument/2006/relationships/slideLayout" Target="../slideLayouts/slideLayout218.xml"/><Relationship Id="rId5" Type="http://schemas.openxmlformats.org/officeDocument/2006/relationships/slideLayout" Target="../slideLayouts/slideLayout217.xml"/><Relationship Id="rId4" Type="http://schemas.openxmlformats.org/officeDocument/2006/relationships/slideLayout" Target="../slideLayouts/slideLayout216.xml"/><Relationship Id="rId3" Type="http://schemas.openxmlformats.org/officeDocument/2006/relationships/slideLayout" Target="../slideLayouts/slideLayout215.xml"/><Relationship Id="rId2" Type="http://schemas.openxmlformats.org/officeDocument/2006/relationships/slideLayout" Target="../slideLayouts/slideLayout214.xml"/><Relationship Id="rId16" Type="http://schemas.openxmlformats.org/officeDocument/2006/relationships/theme" Target="../theme/theme16.xml"/><Relationship Id="rId15" Type="http://schemas.openxmlformats.org/officeDocument/2006/relationships/slideLayout" Target="../slideLayouts/slideLayout227.xml"/><Relationship Id="rId14" Type="http://schemas.openxmlformats.org/officeDocument/2006/relationships/slideLayout" Target="../slideLayouts/slideLayout226.xml"/><Relationship Id="rId13" Type="http://schemas.openxmlformats.org/officeDocument/2006/relationships/slideLayout" Target="../slideLayouts/slideLayout225.xml"/><Relationship Id="rId12" Type="http://schemas.openxmlformats.org/officeDocument/2006/relationships/slideLayout" Target="../slideLayouts/slideLayout224.xml"/><Relationship Id="rId11" Type="http://schemas.openxmlformats.org/officeDocument/2006/relationships/slideLayout" Target="../slideLayouts/slideLayout223.xml"/><Relationship Id="rId10" Type="http://schemas.openxmlformats.org/officeDocument/2006/relationships/slideLayout" Target="../slideLayouts/slideLayout222.xml"/><Relationship Id="rId1" Type="http://schemas.openxmlformats.org/officeDocument/2006/relationships/slideLayout" Target="../slideLayouts/slideLayout21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6.xml"/><Relationship Id="rId8" Type="http://schemas.openxmlformats.org/officeDocument/2006/relationships/slideLayout" Target="../slideLayouts/slideLayout25.xml"/><Relationship Id="rId7" Type="http://schemas.openxmlformats.org/officeDocument/2006/relationships/slideLayout" Target="../slideLayouts/slideLayout24.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 Id="rId3" Type="http://schemas.openxmlformats.org/officeDocument/2006/relationships/slideLayout" Target="../slideLayouts/slideLayout20.xml"/><Relationship Id="rId2" Type="http://schemas.openxmlformats.org/officeDocument/2006/relationships/slideLayout" Target="../slideLayouts/slideLayout19.xml"/><Relationship Id="rId16" Type="http://schemas.openxmlformats.org/officeDocument/2006/relationships/theme" Target="../theme/theme3.xml"/><Relationship Id="rId15" Type="http://schemas.openxmlformats.org/officeDocument/2006/relationships/slideLayout" Target="../slideLayouts/slideLayout32.xml"/><Relationship Id="rId14" Type="http://schemas.openxmlformats.org/officeDocument/2006/relationships/slideLayout" Target="../slideLayouts/slideLayout31.xml"/><Relationship Id="rId13" Type="http://schemas.openxmlformats.org/officeDocument/2006/relationships/slideLayout" Target="../slideLayouts/slideLayout30.xml"/><Relationship Id="rId12" Type="http://schemas.openxmlformats.org/officeDocument/2006/relationships/slideLayout" Target="../slideLayouts/slideLayout29.xml"/><Relationship Id="rId11" Type="http://schemas.openxmlformats.org/officeDocument/2006/relationships/slideLayout" Target="../slideLayouts/slideLayout28.xml"/><Relationship Id="rId10" Type="http://schemas.openxmlformats.org/officeDocument/2006/relationships/slideLayout" Target="../slideLayouts/slideLayout27.xml"/><Relationship Id="rId1"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1.xml"/><Relationship Id="rId8" Type="http://schemas.openxmlformats.org/officeDocument/2006/relationships/slideLayout" Target="../slideLayouts/slideLayout40.xml"/><Relationship Id="rId7" Type="http://schemas.openxmlformats.org/officeDocument/2006/relationships/slideLayout" Target="../slideLayouts/slideLayout39.xml"/><Relationship Id="rId6" Type="http://schemas.openxmlformats.org/officeDocument/2006/relationships/slideLayout" Target="../slideLayouts/slideLayout38.xml"/><Relationship Id="rId5" Type="http://schemas.openxmlformats.org/officeDocument/2006/relationships/slideLayout" Target="../slideLayouts/slideLayout37.xml"/><Relationship Id="rId4" Type="http://schemas.openxmlformats.org/officeDocument/2006/relationships/slideLayout" Target="../slideLayouts/slideLayout36.xml"/><Relationship Id="rId3" Type="http://schemas.openxmlformats.org/officeDocument/2006/relationships/slideLayout" Target="../slideLayouts/slideLayout35.xml"/><Relationship Id="rId2" Type="http://schemas.openxmlformats.org/officeDocument/2006/relationships/slideLayout" Target="../slideLayouts/slideLayout34.xml"/><Relationship Id="rId16" Type="http://schemas.openxmlformats.org/officeDocument/2006/relationships/theme" Target="../theme/theme4.xml"/><Relationship Id="rId15" Type="http://schemas.openxmlformats.org/officeDocument/2006/relationships/slideLayout" Target="../slideLayouts/slideLayout47.xml"/><Relationship Id="rId14" Type="http://schemas.openxmlformats.org/officeDocument/2006/relationships/slideLayout" Target="../slideLayouts/slideLayout46.xml"/><Relationship Id="rId13" Type="http://schemas.openxmlformats.org/officeDocument/2006/relationships/slideLayout" Target="../slideLayouts/slideLayout45.xml"/><Relationship Id="rId12" Type="http://schemas.openxmlformats.org/officeDocument/2006/relationships/slideLayout" Target="../slideLayouts/slideLayout44.xml"/><Relationship Id="rId11" Type="http://schemas.openxmlformats.org/officeDocument/2006/relationships/slideLayout" Target="../slideLayouts/slideLayout43.xml"/><Relationship Id="rId10" Type="http://schemas.openxmlformats.org/officeDocument/2006/relationships/slideLayout" Target="../slideLayouts/slideLayout42.xml"/><Relationship Id="rId1" Type="http://schemas.openxmlformats.org/officeDocument/2006/relationships/slideLayout" Target="../slideLayouts/slideLayout33.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6.xml"/><Relationship Id="rId8" Type="http://schemas.openxmlformats.org/officeDocument/2006/relationships/slideLayout" Target="../slideLayouts/slideLayout55.xml"/><Relationship Id="rId7" Type="http://schemas.openxmlformats.org/officeDocument/2006/relationships/slideLayout" Target="../slideLayouts/slideLayout54.xml"/><Relationship Id="rId6" Type="http://schemas.openxmlformats.org/officeDocument/2006/relationships/slideLayout" Target="../slideLayouts/slideLayout53.xml"/><Relationship Id="rId5" Type="http://schemas.openxmlformats.org/officeDocument/2006/relationships/slideLayout" Target="../slideLayouts/slideLayout52.xml"/><Relationship Id="rId4" Type="http://schemas.openxmlformats.org/officeDocument/2006/relationships/slideLayout" Target="../slideLayouts/slideLayout51.xml"/><Relationship Id="rId3" Type="http://schemas.openxmlformats.org/officeDocument/2006/relationships/slideLayout" Target="../slideLayouts/slideLayout50.xml"/><Relationship Id="rId2" Type="http://schemas.openxmlformats.org/officeDocument/2006/relationships/slideLayout" Target="../slideLayouts/slideLayout49.xml"/><Relationship Id="rId16" Type="http://schemas.openxmlformats.org/officeDocument/2006/relationships/theme" Target="../theme/theme5.xml"/><Relationship Id="rId15" Type="http://schemas.openxmlformats.org/officeDocument/2006/relationships/slideLayout" Target="../slideLayouts/slideLayout62.xml"/><Relationship Id="rId14" Type="http://schemas.openxmlformats.org/officeDocument/2006/relationships/slideLayout" Target="../slideLayouts/slideLayout61.xml"/><Relationship Id="rId13" Type="http://schemas.openxmlformats.org/officeDocument/2006/relationships/slideLayout" Target="../slideLayouts/slideLayout60.xml"/><Relationship Id="rId12" Type="http://schemas.openxmlformats.org/officeDocument/2006/relationships/slideLayout" Target="../slideLayouts/slideLayout59.xml"/><Relationship Id="rId11" Type="http://schemas.openxmlformats.org/officeDocument/2006/relationships/slideLayout" Target="../slideLayouts/slideLayout58.xml"/><Relationship Id="rId10" Type="http://schemas.openxmlformats.org/officeDocument/2006/relationships/slideLayout" Target="../slideLayouts/slideLayout57.xml"/><Relationship Id="rId1" Type="http://schemas.openxmlformats.org/officeDocument/2006/relationships/slideLayout" Target="../slideLayouts/slideLayout48.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71.xml"/><Relationship Id="rId8" Type="http://schemas.openxmlformats.org/officeDocument/2006/relationships/slideLayout" Target="../slideLayouts/slideLayout70.xml"/><Relationship Id="rId7" Type="http://schemas.openxmlformats.org/officeDocument/2006/relationships/slideLayout" Target="../slideLayouts/slideLayout69.xml"/><Relationship Id="rId6" Type="http://schemas.openxmlformats.org/officeDocument/2006/relationships/slideLayout" Target="../slideLayouts/slideLayout68.xml"/><Relationship Id="rId5" Type="http://schemas.openxmlformats.org/officeDocument/2006/relationships/slideLayout" Target="../slideLayouts/slideLayout67.xml"/><Relationship Id="rId4" Type="http://schemas.openxmlformats.org/officeDocument/2006/relationships/slideLayout" Target="../slideLayouts/slideLayout66.xml"/><Relationship Id="rId3" Type="http://schemas.openxmlformats.org/officeDocument/2006/relationships/slideLayout" Target="../slideLayouts/slideLayout65.xml"/><Relationship Id="rId2" Type="http://schemas.openxmlformats.org/officeDocument/2006/relationships/slideLayout" Target="../slideLayouts/slideLayout64.xml"/><Relationship Id="rId16" Type="http://schemas.openxmlformats.org/officeDocument/2006/relationships/theme" Target="../theme/theme6.xml"/><Relationship Id="rId15" Type="http://schemas.openxmlformats.org/officeDocument/2006/relationships/slideLayout" Target="../slideLayouts/slideLayout77.xml"/><Relationship Id="rId14" Type="http://schemas.openxmlformats.org/officeDocument/2006/relationships/slideLayout" Target="../slideLayouts/slideLayout76.xml"/><Relationship Id="rId13" Type="http://schemas.openxmlformats.org/officeDocument/2006/relationships/slideLayout" Target="../slideLayouts/slideLayout75.xml"/><Relationship Id="rId12" Type="http://schemas.openxmlformats.org/officeDocument/2006/relationships/slideLayout" Target="../slideLayouts/slideLayout74.xml"/><Relationship Id="rId11" Type="http://schemas.openxmlformats.org/officeDocument/2006/relationships/slideLayout" Target="../slideLayouts/slideLayout73.xml"/><Relationship Id="rId10" Type="http://schemas.openxmlformats.org/officeDocument/2006/relationships/slideLayout" Target="../slideLayouts/slideLayout72.xml"/><Relationship Id="rId1" Type="http://schemas.openxmlformats.org/officeDocument/2006/relationships/slideLayout" Target="../slideLayouts/slideLayout63.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86.xml"/><Relationship Id="rId8" Type="http://schemas.openxmlformats.org/officeDocument/2006/relationships/slideLayout" Target="../slideLayouts/slideLayout85.xml"/><Relationship Id="rId7" Type="http://schemas.openxmlformats.org/officeDocument/2006/relationships/slideLayout" Target="../slideLayouts/slideLayout84.xml"/><Relationship Id="rId6" Type="http://schemas.openxmlformats.org/officeDocument/2006/relationships/slideLayout" Target="../slideLayouts/slideLayout83.xml"/><Relationship Id="rId5" Type="http://schemas.openxmlformats.org/officeDocument/2006/relationships/slideLayout" Target="../slideLayouts/slideLayout82.xml"/><Relationship Id="rId4" Type="http://schemas.openxmlformats.org/officeDocument/2006/relationships/slideLayout" Target="../slideLayouts/slideLayout81.xml"/><Relationship Id="rId3" Type="http://schemas.openxmlformats.org/officeDocument/2006/relationships/slideLayout" Target="../slideLayouts/slideLayout80.xml"/><Relationship Id="rId2" Type="http://schemas.openxmlformats.org/officeDocument/2006/relationships/slideLayout" Target="../slideLayouts/slideLayout79.xml"/><Relationship Id="rId16" Type="http://schemas.openxmlformats.org/officeDocument/2006/relationships/theme" Target="../theme/theme7.xml"/><Relationship Id="rId15" Type="http://schemas.openxmlformats.org/officeDocument/2006/relationships/slideLayout" Target="../slideLayouts/slideLayout92.xml"/><Relationship Id="rId14" Type="http://schemas.openxmlformats.org/officeDocument/2006/relationships/slideLayout" Target="../slideLayouts/slideLayout91.xml"/><Relationship Id="rId13" Type="http://schemas.openxmlformats.org/officeDocument/2006/relationships/slideLayout" Target="../slideLayouts/slideLayout90.xml"/><Relationship Id="rId12" Type="http://schemas.openxmlformats.org/officeDocument/2006/relationships/slideLayout" Target="../slideLayouts/slideLayout89.xml"/><Relationship Id="rId11" Type="http://schemas.openxmlformats.org/officeDocument/2006/relationships/slideLayout" Target="../slideLayouts/slideLayout88.xml"/><Relationship Id="rId10" Type="http://schemas.openxmlformats.org/officeDocument/2006/relationships/slideLayout" Target="../slideLayouts/slideLayout87.xml"/><Relationship Id="rId1" Type="http://schemas.openxmlformats.org/officeDocument/2006/relationships/slideLayout" Target="../slideLayouts/slideLayout78.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101.xml"/><Relationship Id="rId8" Type="http://schemas.openxmlformats.org/officeDocument/2006/relationships/slideLayout" Target="../slideLayouts/slideLayout100.xml"/><Relationship Id="rId7" Type="http://schemas.openxmlformats.org/officeDocument/2006/relationships/slideLayout" Target="../slideLayouts/slideLayout99.xml"/><Relationship Id="rId6" Type="http://schemas.openxmlformats.org/officeDocument/2006/relationships/slideLayout" Target="../slideLayouts/slideLayout98.xml"/><Relationship Id="rId5" Type="http://schemas.openxmlformats.org/officeDocument/2006/relationships/slideLayout" Target="../slideLayouts/slideLayout97.xml"/><Relationship Id="rId4" Type="http://schemas.openxmlformats.org/officeDocument/2006/relationships/slideLayout" Target="../slideLayouts/slideLayout96.xml"/><Relationship Id="rId3" Type="http://schemas.openxmlformats.org/officeDocument/2006/relationships/slideLayout" Target="../slideLayouts/slideLayout95.xml"/><Relationship Id="rId2" Type="http://schemas.openxmlformats.org/officeDocument/2006/relationships/slideLayout" Target="../slideLayouts/slideLayout94.xml"/><Relationship Id="rId16" Type="http://schemas.openxmlformats.org/officeDocument/2006/relationships/theme" Target="../theme/theme8.xml"/><Relationship Id="rId15" Type="http://schemas.openxmlformats.org/officeDocument/2006/relationships/slideLayout" Target="../slideLayouts/slideLayout107.xml"/><Relationship Id="rId14" Type="http://schemas.openxmlformats.org/officeDocument/2006/relationships/slideLayout" Target="../slideLayouts/slideLayout106.xml"/><Relationship Id="rId13" Type="http://schemas.openxmlformats.org/officeDocument/2006/relationships/slideLayout" Target="../slideLayouts/slideLayout105.xml"/><Relationship Id="rId12" Type="http://schemas.openxmlformats.org/officeDocument/2006/relationships/slideLayout" Target="../slideLayouts/slideLayout104.xml"/><Relationship Id="rId11" Type="http://schemas.openxmlformats.org/officeDocument/2006/relationships/slideLayout" Target="../slideLayouts/slideLayout103.xml"/><Relationship Id="rId10" Type="http://schemas.openxmlformats.org/officeDocument/2006/relationships/slideLayout" Target="../slideLayouts/slideLayout102.xml"/><Relationship Id="rId1" Type="http://schemas.openxmlformats.org/officeDocument/2006/relationships/slideLayout" Target="../slideLayouts/slideLayout93.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116.xml"/><Relationship Id="rId8" Type="http://schemas.openxmlformats.org/officeDocument/2006/relationships/slideLayout" Target="../slideLayouts/slideLayout115.xml"/><Relationship Id="rId7" Type="http://schemas.openxmlformats.org/officeDocument/2006/relationships/slideLayout" Target="../slideLayouts/slideLayout114.xml"/><Relationship Id="rId6" Type="http://schemas.openxmlformats.org/officeDocument/2006/relationships/slideLayout" Target="../slideLayouts/slideLayout113.xml"/><Relationship Id="rId5" Type="http://schemas.openxmlformats.org/officeDocument/2006/relationships/slideLayout" Target="../slideLayouts/slideLayout112.xml"/><Relationship Id="rId4" Type="http://schemas.openxmlformats.org/officeDocument/2006/relationships/slideLayout" Target="../slideLayouts/slideLayout111.xml"/><Relationship Id="rId3" Type="http://schemas.openxmlformats.org/officeDocument/2006/relationships/slideLayout" Target="../slideLayouts/slideLayout110.xml"/><Relationship Id="rId2" Type="http://schemas.openxmlformats.org/officeDocument/2006/relationships/slideLayout" Target="../slideLayouts/slideLayout109.xml"/><Relationship Id="rId16" Type="http://schemas.openxmlformats.org/officeDocument/2006/relationships/theme" Target="../theme/theme9.xml"/><Relationship Id="rId15" Type="http://schemas.openxmlformats.org/officeDocument/2006/relationships/slideLayout" Target="../slideLayouts/slideLayout122.xml"/><Relationship Id="rId14" Type="http://schemas.openxmlformats.org/officeDocument/2006/relationships/slideLayout" Target="../slideLayouts/slideLayout121.xml"/><Relationship Id="rId13" Type="http://schemas.openxmlformats.org/officeDocument/2006/relationships/slideLayout" Target="../slideLayouts/slideLayout120.xml"/><Relationship Id="rId12" Type="http://schemas.openxmlformats.org/officeDocument/2006/relationships/slideLayout" Target="../slideLayouts/slideLayout119.xml"/><Relationship Id="rId11" Type="http://schemas.openxmlformats.org/officeDocument/2006/relationships/slideLayout" Target="../slideLayouts/slideLayout118.xml"/><Relationship Id="rId10" Type="http://schemas.openxmlformats.org/officeDocument/2006/relationships/slideLayout" Target="../slideLayouts/slideLayout117.xml"/><Relationship Id="rId1" Type="http://schemas.openxmlformats.org/officeDocument/2006/relationships/slideLayout" Target="../slideLayouts/slideLayout10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 id="214748379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 id="2147483823" r:id="rId12"/>
    <p:sldLayoutId id="2147483824" r:id="rId13"/>
    <p:sldLayoutId id="2147483825" r:id="rId14"/>
    <p:sldLayoutId id="2147483826"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 id="2147483839" r:id="rId12"/>
    <p:sldLayoutId id="2147483840" r:id="rId13"/>
    <p:sldLayoutId id="2147483841" r:id="rId14"/>
    <p:sldLayoutId id="2147483842"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 id="2147483855" r:id="rId12"/>
    <p:sldLayoutId id="2147483856" r:id="rId13"/>
    <p:sldLayoutId id="2147483857" r:id="rId14"/>
    <p:sldLayoutId id="2147483858"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65" r:id="rId6"/>
    <p:sldLayoutId id="2147483866" r:id="rId7"/>
    <p:sldLayoutId id="2147483867" r:id="rId8"/>
    <p:sldLayoutId id="2147483868" r:id="rId9"/>
    <p:sldLayoutId id="2147483869" r:id="rId10"/>
    <p:sldLayoutId id="2147483870" r:id="rId11"/>
    <p:sldLayoutId id="2147483871" r:id="rId12"/>
    <p:sldLayoutId id="2147483872" r:id="rId13"/>
    <p:sldLayoutId id="2147483873" r:id="rId14"/>
    <p:sldLayoutId id="214748387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 id="2147483882" r:id="rId7"/>
    <p:sldLayoutId id="2147483883" r:id="rId8"/>
    <p:sldLayoutId id="2147483884" r:id="rId9"/>
    <p:sldLayoutId id="2147483885" r:id="rId10"/>
    <p:sldLayoutId id="2147483886" r:id="rId11"/>
    <p:sldLayoutId id="2147483887" r:id="rId12"/>
    <p:sldLayoutId id="2147483888" r:id="rId13"/>
    <p:sldLayoutId id="2147483889" r:id="rId14"/>
    <p:sldLayoutId id="2147483890"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5" r:id="rId1"/>
    <p:sldLayoutId id="2147483666"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4" r:id="rId13"/>
    <p:sldLayoutId id="2147483745" r:id="rId14"/>
    <p:sldLayoutId id="2147483746"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 id="2147483778"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image" Target="../media/image20.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7.xml"/><Relationship Id="rId2" Type="http://schemas.openxmlformats.org/officeDocument/2006/relationships/image" Target="../media/image21.jpeg"/><Relationship Id="rId1" Type="http://schemas.openxmlformats.org/officeDocument/2006/relationships/tags" Target="../tags/tag5.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62.xml"/><Relationship Id="rId1" Type="http://schemas.openxmlformats.org/officeDocument/2006/relationships/image" Target="../media/image22.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77.xml"/><Relationship Id="rId2" Type="http://schemas.openxmlformats.org/officeDocument/2006/relationships/image" Target="../media/image23.jpeg"/><Relationship Id="rId1" Type="http://schemas.openxmlformats.org/officeDocument/2006/relationships/tags" Target="../tags/tag6.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30.xml"/><Relationship Id="rId1"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30.xml"/><Relationship Id="rId1" Type="http://schemas.openxmlformats.org/officeDocument/2006/relationships/image" Target="../media/image25.jpe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4.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8.jpe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6.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07.xml"/><Relationship Id="rId1" Type="http://schemas.openxmlformats.org/officeDocument/2006/relationships/image" Target="../media/image29.pn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22.xml"/><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image" Target="../media/image33.png"/><Relationship Id="rId1" Type="http://schemas.openxmlformats.org/officeDocument/2006/relationships/tags" Target="../tags/tag7.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87.xml"/><Relationship Id="rId2" Type="http://schemas.openxmlformats.org/officeDocument/2006/relationships/image" Target="../media/image35.jpeg"/><Relationship Id="rId1" Type="http://schemas.openxmlformats.org/officeDocument/2006/relationships/image" Target="../media/image34.jpe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17.xml"/><Relationship Id="rId2" Type="http://schemas.openxmlformats.org/officeDocument/2006/relationships/image" Target="../media/image36.png"/><Relationship Id="rId1" Type="http://schemas.openxmlformats.org/officeDocument/2006/relationships/image" Target="../media/image30.png"/></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117.xml"/><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image" Target="../media/image37.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02.xml"/><Relationship Id="rId1" Type="http://schemas.openxmlformats.org/officeDocument/2006/relationships/image" Target="../media/image40.png"/></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102.xml"/><Relationship Id="rId5" Type="http://schemas.openxmlformats.org/officeDocument/2006/relationships/image" Target="../media/image45.png"/><Relationship Id="rId4" Type="http://schemas.openxmlformats.org/officeDocument/2006/relationships/image" Target="../media/image44.png"/><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image" Target="../media/image4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7.xml"/><Relationship Id="rId1" Type="http://schemas.openxmlformats.org/officeDocument/2006/relationships/tags" Target="../tags/tag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7.xml"/><Relationship Id="rId1" Type="http://schemas.openxmlformats.org/officeDocument/2006/relationships/tags" Target="../tags/tag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占位符 24" descr="图片包含 户外, 树, 建筑物, 天空&#10;&#10;自动生成的说明"/>
          <p:cNvPicPr>
            <a:picLocks noGrp="1" noChangeAspect="1"/>
          </p:cNvPicPr>
          <p:nvPr>
            <p:ph type="pic" sz="quarter" idx="12"/>
          </p:nvPr>
        </p:nvPicPr>
        <p:blipFill>
          <a:blip r:embed="rId1" cstate="print">
            <a:extLst>
              <a:ext uri="{28A0092B-C50C-407E-A947-70E740481C1C}">
                <a14:useLocalDpi xmlns:a14="http://schemas.microsoft.com/office/drawing/2010/main" val="0"/>
              </a:ext>
            </a:extLst>
          </a:blip>
          <a:srcRect t="29999" b="29999"/>
          <a:stretch>
            <a:fillRect/>
          </a:stretch>
        </p:blipFill>
        <p:spPr>
          <a:xfrm>
            <a:off x="0" y="749300"/>
            <a:ext cx="12203394" cy="3191932"/>
          </a:xfrm>
        </p:spPr>
      </p:pic>
      <p:sp>
        <p:nvSpPr>
          <p:cNvPr id="8" name="标题 7"/>
          <p:cNvSpPr>
            <a:spLocks noGrp="1"/>
          </p:cNvSpPr>
          <p:nvPr>
            <p:ph type="title"/>
          </p:nvPr>
        </p:nvSpPr>
        <p:spPr>
          <a:xfrm>
            <a:off x="1160163" y="3383857"/>
            <a:ext cx="9871675" cy="1060855"/>
          </a:xfrm>
        </p:spPr>
        <p:txBody>
          <a:bodyPr/>
          <a:lstStyle/>
          <a:p>
            <a:r>
              <a:rPr lang="zh-CN" altLang="en-US" dirty="0"/>
              <a:t>最终汇报</a:t>
            </a:r>
            <a:endParaRPr lang="zh-CN" altLang="en-US" dirty="0"/>
          </a:p>
        </p:txBody>
      </p:sp>
      <p:sp>
        <p:nvSpPr>
          <p:cNvPr id="9" name="内容占位符 8"/>
          <p:cNvSpPr>
            <a:spLocks noGrp="1"/>
          </p:cNvSpPr>
          <p:nvPr>
            <p:ph sz="quarter" idx="10"/>
          </p:nvPr>
        </p:nvSpPr>
        <p:spPr/>
        <p:txBody>
          <a:bodyPr/>
          <a:lstStyle/>
          <a:p>
            <a:fld id="{C9F65FB5-5267-4E5A-BCF9-EA44443C8FA1}" type="datetime2">
              <a:rPr lang="zh-CN" altLang="en-US" smtClean="0"/>
            </a:fld>
            <a:endParaRPr lang="zh-CN" altLang="en-US" dirty="0"/>
          </a:p>
        </p:txBody>
      </p:sp>
      <p:sp>
        <p:nvSpPr>
          <p:cNvPr id="10" name="文本占位符 9"/>
          <p:cNvSpPr>
            <a:spLocks noGrp="1"/>
          </p:cNvSpPr>
          <p:nvPr>
            <p:ph type="body" sz="quarter" idx="11"/>
          </p:nvPr>
        </p:nvSpPr>
        <p:spPr/>
        <p:txBody>
          <a:bodyPr/>
          <a:lstStyle/>
          <a:p>
            <a:r>
              <a:rPr lang="en-US" altLang="zh-CN" dirty="0">
                <a:sym typeface="+mn-ea"/>
              </a:rPr>
              <a:t>CS3604 Group 2</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p:cNvSpPr/>
          <p:nvPr/>
        </p:nvSpPr>
        <p:spPr>
          <a:xfrm>
            <a:off x="627600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p:cNvSpPr>
            <a:spLocks noGrp="1"/>
          </p:cNvSpPr>
          <p:nvPr>
            <p:ph type="body" sz="quarter" idx="11"/>
          </p:nvPr>
        </p:nvSpPr>
        <p:spPr/>
        <p:txBody>
          <a:bodyPr/>
          <a:lstStyle/>
          <a:p>
            <a:r>
              <a:rPr lang="en-US" altLang="zh-CN" dirty="0"/>
              <a:t>4.</a:t>
            </a:r>
            <a:r>
              <a:rPr lang="zh-CN" altLang="en-US" dirty="0"/>
              <a:t>优化改进富文本编辑器组件</a:t>
            </a:r>
            <a:endParaRPr lang="zh-CN" altLang="en-US" dirty="0"/>
          </a:p>
        </p:txBody>
      </p:sp>
      <p:sp>
        <p:nvSpPr>
          <p:cNvPr id="3" name="文本占位符 2"/>
          <p:cNvSpPr>
            <a:spLocks noGrp="1"/>
          </p:cNvSpPr>
          <p:nvPr>
            <p:ph type="body" sz="quarter" idx="12"/>
          </p:nvPr>
        </p:nvSpPr>
        <p:spPr/>
        <p:txBody>
          <a:bodyPr/>
          <a:lstStyle/>
          <a:p>
            <a:endParaRPr lang="zh-CN" altLang="en-US" dirty="0"/>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107535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1725143" y="1824036"/>
            <a:ext cx="3894607" cy="3251596"/>
          </a:xfrm>
          <a:prstGeom prst="rect">
            <a:avLst/>
          </a:prstGeom>
          <a:noFill/>
        </p:spPr>
        <p:txBody>
          <a:bodyPr wrap="square" rtlCol="0">
            <a:spAutoFit/>
          </a:bodyPr>
          <a:lstStyle/>
          <a:p>
            <a:pPr>
              <a:lnSpc>
                <a:spcPct val="130000"/>
              </a:lnSpc>
            </a:pPr>
            <a:r>
              <a:rPr lang="zh-CN" altLang="en-US" sz="2000" b="1" dirty="0">
                <a:solidFill>
                  <a:schemeClr val="tx1">
                    <a:lumMod val="75000"/>
                    <a:lumOff val="25000"/>
                  </a:schemeClr>
                </a:solidFill>
              </a:rPr>
              <a:t>满足用户流畅编辑内容的需求：</a:t>
            </a:r>
            <a:endParaRPr lang="zh-CN" altLang="en-US" sz="2000" b="1" dirty="0">
              <a:solidFill>
                <a:schemeClr val="tx1">
                  <a:lumMod val="75000"/>
                  <a:lumOff val="25000"/>
                </a:schemeClr>
              </a:solidFill>
            </a:endParaRPr>
          </a:p>
          <a:p>
            <a:pPr>
              <a:lnSpc>
                <a:spcPct val="130000"/>
              </a:lnSpc>
            </a:pPr>
            <a:r>
              <a:rPr lang="zh-CN" altLang="en-US" sz="2000" dirty="0">
                <a:solidFill>
                  <a:schemeClr val="tx1">
                    <a:lumMod val="75000"/>
                    <a:lumOff val="25000"/>
                  </a:schemeClr>
                </a:solidFill>
              </a:rPr>
              <a:t>在需求分析时，我们发现内容分享社区的核心需求之一就是编辑内容。我们使用了常用的</a:t>
            </a:r>
            <a:r>
              <a:rPr lang="en-US" altLang="zh-CN" sz="2000" dirty="0" err="1">
                <a:solidFill>
                  <a:schemeClr val="tx1">
                    <a:lumMod val="75000"/>
                    <a:lumOff val="25000"/>
                  </a:schemeClr>
                </a:solidFill>
              </a:rPr>
              <a:t>CKEditor</a:t>
            </a:r>
            <a:r>
              <a:rPr lang="zh-CN" altLang="en-US" sz="2000" dirty="0">
                <a:solidFill>
                  <a:schemeClr val="tx1">
                    <a:lumMod val="75000"/>
                    <a:lumOff val="25000"/>
                  </a:schemeClr>
                </a:solidFill>
              </a:rPr>
              <a:t>，但同时发现它有不少减少易用性的地方。为此我们做了改进，更好满足了用户的输入需求。</a:t>
            </a:r>
            <a:endParaRPr lang="zh-CN" altLang="en-US" sz="2000" dirty="0">
              <a:solidFill>
                <a:schemeClr val="tx1">
                  <a:lumMod val="75000"/>
                  <a:lumOff val="25000"/>
                </a:schemeClr>
              </a:solidFill>
            </a:endParaRPr>
          </a:p>
        </p:txBody>
      </p:sp>
      <p:sp>
        <p:nvSpPr>
          <p:cNvPr id="15" name="文本框 14"/>
          <p:cNvSpPr txBox="1"/>
          <p:nvPr/>
        </p:nvSpPr>
        <p:spPr>
          <a:xfrm>
            <a:off x="6762821" y="1824035"/>
            <a:ext cx="3894607" cy="2451377"/>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2000" b="1" dirty="0">
                <a:solidFill>
                  <a:srgbClr val="000000">
                    <a:lumMod val="75000"/>
                    <a:lumOff val="25000"/>
                  </a:srgbClr>
                </a:solidFill>
                <a:latin typeface="Arial" panose="020B0604020202020204"/>
                <a:ea typeface="微软雅黑" panose="020B0503020204020204" charset="-122"/>
              </a:rPr>
              <a:t>改进之处</a:t>
            </a:r>
            <a:r>
              <a:rPr kumimoji="0" lang="zh-CN" altLang="en-US" sz="20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a:t>
            </a:r>
            <a:endParaRPr kumimoji="0" lang="zh-CN" altLang="en-US" sz="20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在上传图片时，有诸多不便之处。我们改进了上传功能，添加了图片压缩功能以减轻服务器压力，并让用户在编辑时实时预览图片并可以改变图片大小和位置。</a:t>
            </a:r>
            <a:endPar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p:txBody>
      </p:sp>
      <p:sp>
        <p:nvSpPr>
          <p:cNvPr id="16" name="平行四边形 15"/>
          <p:cNvSpPr/>
          <p:nvPr/>
        </p:nvSpPr>
        <p:spPr>
          <a:xfrm>
            <a:off x="63910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p:cNvSpPr>
            <a:spLocks noChangeAspect="1"/>
          </p:cNvSpPr>
          <p:nvPr/>
        </p:nvSpPr>
        <p:spPr bwMode="auto">
          <a:xfrm>
            <a:off x="562957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软件架构</a:t>
            </a:r>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03</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6729" r="6729"/>
          <a:stretch>
            <a:fillRect/>
          </a:stretch>
        </p:blipFill>
        <p:spPr/>
      </p:pic>
      <p:sp>
        <p:nvSpPr>
          <p:cNvPr id="4" name="文本占位符 3"/>
          <p:cNvSpPr>
            <a:spLocks noGrp="1"/>
          </p:cNvSpPr>
          <p:nvPr>
            <p:ph type="body" sz="quarter" idx="11"/>
          </p:nvPr>
        </p:nvSpPr>
        <p:spPr/>
        <p:txBody>
          <a:bodyPr/>
          <a:lstStyle/>
          <a:p>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软件物理架构</a:t>
            </a:r>
            <a:endParaRPr lang="zh-CN" altLang="en-US" dirty="0"/>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100" name="文本框 99"/>
          <p:cNvSpPr txBox="1"/>
          <p:nvPr/>
        </p:nvSpPr>
        <p:spPr>
          <a:xfrm>
            <a:off x="6771640" y="1150620"/>
            <a:ext cx="5064760" cy="4956175"/>
          </a:xfrm>
          <a:prstGeom prst="rect">
            <a:avLst/>
          </a:prstGeom>
          <a:noFill/>
          <a:ln w="9525">
            <a:noFill/>
          </a:ln>
        </p:spPr>
        <p:txBody>
          <a:bodyPr>
            <a:noAutofit/>
          </a:bodyPr>
          <a:lstStyle/>
          <a:p>
            <a:pPr marL="360045" indent="-360045"/>
            <a:r>
              <a:rPr lang="en-US" b="0">
                <a:latin typeface="等线" panose="02010600030101010101" pitchFamily="2" charset="-122"/>
              </a:rPr>
              <a:t>1. Web</a:t>
            </a:r>
            <a:r>
              <a:rPr lang="en-US" b="0">
                <a:latin typeface="等线" panose="02010600030101010101" pitchFamily="2" charset="-122"/>
                <a:cs typeface="Times New Roman" panose="02020603050405020304" charset="0"/>
              </a:rPr>
              <a:t> </a:t>
            </a:r>
            <a:r>
              <a:rPr lang="en-US" b="0">
                <a:latin typeface="等线" panose="02010600030101010101" pitchFamily="2" charset="-122"/>
              </a:rPr>
              <a:t>Brow</a:t>
            </a:r>
            <a:r>
              <a:rPr lang="en-US" b="0">
                <a:latin typeface="等线" panose="02010600030101010101" pitchFamily="2" charset="-122"/>
                <a:cs typeface="Times New Roman" panose="02020603050405020304" charset="0"/>
              </a:rPr>
              <a:t>s</a:t>
            </a:r>
            <a:r>
              <a:rPr lang="en-US" b="0">
                <a:latin typeface="等线" panose="02010600030101010101" pitchFamily="2" charset="-122"/>
              </a:rPr>
              <a:t>er</a:t>
            </a:r>
            <a:endParaRPr lang="zh-CN" b="0">
              <a:ea typeface="等线" panose="02010600030101010101" pitchFamily="2" charset="-122"/>
            </a:endParaRPr>
          </a:p>
          <a:p>
            <a:pPr marL="360045" indent="-360045"/>
            <a:r>
              <a:rPr lang="zh-CN" b="0">
                <a:ea typeface="等线" panose="02010600030101010101" pitchFamily="2" charset="-122"/>
              </a:rPr>
              <a:t>用户通过</a:t>
            </a:r>
            <a:r>
              <a:rPr lang="zh-CN" b="0">
                <a:ea typeface="等线" panose="02010600030101010101" pitchFamily="2" charset="-122"/>
                <a:cs typeface="Times New Roman" panose="02020603050405020304" charset="0"/>
              </a:rPr>
              <a:t>Web浏览器访问网站应用，浏览（客户端）通过互联网使用https协议向Web服务器发送任务请求并将得到的结果进行显示</a:t>
            </a:r>
            <a:r>
              <a:rPr lang="zh-CN" b="0">
                <a:ea typeface="等线" panose="02010600030101010101" pitchFamily="2" charset="-122"/>
              </a:rPr>
              <a:t>。</a:t>
            </a:r>
            <a:endParaRPr lang="zh-CN" b="0">
              <a:ea typeface="等线" panose="02010600030101010101" pitchFamily="2" charset="-122"/>
            </a:endParaRPr>
          </a:p>
          <a:p>
            <a:pPr marL="360045" indent="-360045"/>
            <a:r>
              <a:rPr lang="en-US" altLang="zh-CN" b="0">
                <a:ea typeface="等线" panose="02010600030101010101" pitchFamily="2" charset="-122"/>
              </a:rPr>
              <a:t>2. </a:t>
            </a:r>
            <a:r>
              <a:rPr lang="en-US" b="0">
                <a:latin typeface="等线" panose="02010600030101010101" pitchFamily="2" charset="-122"/>
              </a:rPr>
              <a:t>Web</a:t>
            </a:r>
            <a:r>
              <a:rPr lang="en-US" b="0">
                <a:latin typeface="等线" panose="02010600030101010101" pitchFamily="2" charset="-122"/>
                <a:cs typeface="Times New Roman" panose="02020603050405020304" charset="0"/>
              </a:rPr>
              <a:t> Server</a:t>
            </a:r>
            <a:endParaRPr lang="zh-CN" b="0">
              <a:ea typeface="等线" panose="02010600030101010101" pitchFamily="2" charset="-122"/>
              <a:cs typeface="Times New Roman" panose="02020603050405020304" charset="0"/>
            </a:endParaRPr>
          </a:p>
          <a:p>
            <a:pPr marL="360045" indent="-360045"/>
            <a:r>
              <a:rPr lang="zh-CN" b="0">
                <a:ea typeface="等线" panose="02010600030101010101" pitchFamily="2" charset="-122"/>
                <a:cs typeface="Times New Roman" panose="02020603050405020304" charset="0"/>
              </a:rPr>
              <a:t>Web服务器负责接受和处理Web浏览器发送的任务请求并分配任务给数据库服务器处理，接收数据库服务器对任务的处理结果并将响应结果返回给Web浏览器。</a:t>
            </a:r>
            <a:endParaRPr lang="zh-CN" b="0">
              <a:ea typeface="等线" panose="02010600030101010101" pitchFamily="2" charset="-122"/>
              <a:cs typeface="Times New Roman" panose="02020603050405020304" charset="0"/>
            </a:endParaRPr>
          </a:p>
          <a:p>
            <a:pPr marL="360045" indent="0"/>
            <a:r>
              <a:rPr lang="zh-CN" b="1">
                <a:ea typeface="等线" panose="02010600030101010101" pitchFamily="2" charset="-122"/>
                <a:cs typeface="Times New Roman" panose="02020603050405020304" charset="0"/>
              </a:rPr>
              <a:t>在本项目中使用</a:t>
            </a:r>
            <a:r>
              <a:rPr lang="en-US" altLang="zh-CN" b="1">
                <a:ea typeface="等线" panose="02010600030101010101" pitchFamily="2" charset="-122"/>
                <a:cs typeface="Times New Roman" panose="02020603050405020304" charset="0"/>
              </a:rPr>
              <a:t>Flask </a:t>
            </a:r>
            <a:r>
              <a:rPr lang="zh-CN" altLang="en-US" b="1">
                <a:ea typeface="等线" panose="02010600030101010101" pitchFamily="2" charset="-122"/>
                <a:cs typeface="Times New Roman" panose="02020603050405020304" charset="0"/>
              </a:rPr>
              <a:t>框架来接受和处理请求，发送响应。</a:t>
            </a:r>
            <a:endParaRPr lang="zh-CN" altLang="en-US" b="1">
              <a:ea typeface="等线" panose="02010600030101010101" pitchFamily="2" charset="-122"/>
              <a:cs typeface="Times New Roman" panose="02020603050405020304" charset="0"/>
            </a:endParaRPr>
          </a:p>
          <a:p>
            <a:pPr marL="360045" indent="0"/>
            <a:endParaRPr lang="zh-CN" altLang="en-US" b="1">
              <a:ea typeface="等线" panose="02010600030101010101" pitchFamily="2" charset="-122"/>
              <a:cs typeface="Times New Roman" panose="02020603050405020304" charset="0"/>
            </a:endParaRPr>
          </a:p>
          <a:p>
            <a:pPr marL="360045" indent="-360045"/>
            <a:r>
              <a:rPr lang="en-US" altLang="zh-CN" b="0">
                <a:ea typeface="等线" panose="02010600030101010101" pitchFamily="2" charset="-122"/>
                <a:cs typeface="Times New Roman" panose="02020603050405020304" charset="0"/>
              </a:rPr>
              <a:t>3. Data Server</a:t>
            </a:r>
            <a:endParaRPr lang="en-US" altLang="zh-CN" b="0">
              <a:ea typeface="等线" panose="02010600030101010101" pitchFamily="2" charset="-122"/>
              <a:cs typeface="Times New Roman" panose="02020603050405020304" charset="0"/>
            </a:endParaRPr>
          </a:p>
          <a:p>
            <a:pPr marL="360045" indent="0"/>
            <a:r>
              <a:rPr lang="en-US" altLang="zh-CN" b="0">
                <a:ea typeface="等线" panose="02010600030101010101" pitchFamily="2" charset="-122"/>
                <a:cs typeface="Times New Roman" panose="02020603050405020304" charset="0"/>
              </a:rPr>
              <a:t>数据库服务器是用来储存用户各种信息，它通过ODBC协议来和Web服务器交互信息</a:t>
            </a:r>
            <a:r>
              <a:rPr lang="zh-CN" altLang="en-US" b="0">
                <a:ea typeface="等线" panose="02010600030101010101" pitchFamily="2" charset="-122"/>
                <a:cs typeface="Times New Roman" panose="02020603050405020304" charset="0"/>
              </a:rPr>
              <a:t>。</a:t>
            </a:r>
            <a:r>
              <a:rPr lang="zh-CN" altLang="en-US" b="1">
                <a:ea typeface="等线" panose="02010600030101010101" pitchFamily="2" charset="-122"/>
                <a:cs typeface="Times New Roman" panose="02020603050405020304" charset="0"/>
              </a:rPr>
              <a:t>在本项目中开发中使用</a:t>
            </a:r>
            <a:r>
              <a:rPr lang="en-US" altLang="zh-CN" b="1">
                <a:ea typeface="等线" panose="02010600030101010101" pitchFamily="2" charset="-122"/>
                <a:cs typeface="Times New Roman" panose="02020603050405020304" charset="0"/>
              </a:rPr>
              <a:t>SQLite, </a:t>
            </a:r>
            <a:r>
              <a:rPr lang="zh-CN" altLang="en-US" b="1">
                <a:ea typeface="等线" panose="02010600030101010101" pitchFamily="2" charset="-122"/>
                <a:cs typeface="Times New Roman" panose="02020603050405020304" charset="0"/>
              </a:rPr>
              <a:t>在部署时使用</a:t>
            </a:r>
            <a:r>
              <a:rPr lang="en-US" altLang="zh-CN" b="1">
                <a:ea typeface="等线" panose="02010600030101010101" pitchFamily="2" charset="-122"/>
                <a:cs typeface="Times New Roman" panose="02020603050405020304" charset="0"/>
              </a:rPr>
              <a:t>MySQL</a:t>
            </a:r>
            <a:r>
              <a:rPr lang="zh-CN" altLang="en-US" b="1">
                <a:ea typeface="等线" panose="02010600030101010101" pitchFamily="2" charset="-122"/>
                <a:cs typeface="Times New Roman" panose="02020603050405020304" charset="0"/>
              </a:rPr>
              <a:t>。</a:t>
            </a:r>
            <a:endParaRPr lang="en-US" altLang="zh-CN" b="1">
              <a:ea typeface="等线" panose="02010600030101010101" pitchFamily="2" charset="-122"/>
              <a:cs typeface="Times New Roman" panose="02020603050405020304" charset="0"/>
            </a:endParaRPr>
          </a:p>
          <a:p>
            <a:pPr marL="360045" indent="-360045"/>
            <a:endParaRPr lang="en-US" altLang="zh-CN" b="0">
              <a:ea typeface="等线" panose="02010600030101010101" pitchFamily="2" charset="-122"/>
              <a:cs typeface="Times New Roman" panose="02020603050405020304" charset="0"/>
            </a:endParaRPr>
          </a:p>
          <a:p>
            <a:pPr marL="360045" indent="-360045"/>
            <a:r>
              <a:rPr lang="en-US" altLang="zh-CN" b="0">
                <a:ea typeface="等线" panose="02010600030101010101" pitchFamily="2" charset="-122"/>
                <a:cs typeface="Times New Roman" panose="02020603050405020304" charset="0"/>
              </a:rPr>
              <a:t>    </a:t>
            </a:r>
            <a:endParaRPr lang="zh-CN" altLang="en-US" b="0">
              <a:ea typeface="等线" panose="02010600030101010101" pitchFamily="2" charset="-122"/>
            </a:endParaRPr>
          </a:p>
          <a:p>
            <a:pPr marL="360045" indent="-360045"/>
            <a:endParaRPr lang="en-US" altLang="zh-CN" b="0">
              <a:ea typeface="等线" panose="02010600030101010101" pitchFamily="2" charset="-122"/>
            </a:endParaRPr>
          </a:p>
        </p:txBody>
      </p:sp>
      <p:pic>
        <p:nvPicPr>
          <p:cNvPr id="2" name="图片 1" descr="1_2FG)F0F7`{8%_I6`{MCPP"/>
          <p:cNvPicPr>
            <a:picLocks noChangeAspect="1"/>
          </p:cNvPicPr>
          <p:nvPr/>
        </p:nvPicPr>
        <p:blipFill>
          <a:blip r:embed="rId1"/>
          <a:stretch>
            <a:fillRect/>
          </a:stretch>
        </p:blipFill>
        <p:spPr>
          <a:xfrm>
            <a:off x="187325" y="1150620"/>
            <a:ext cx="6291580" cy="417004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sym typeface="+mn-ea"/>
              </a:rPr>
              <a:t>软件逻辑架构</a:t>
            </a:r>
            <a:endParaRPr lang="zh-CN" altLang="en-US" dirty="0"/>
          </a:p>
        </p:txBody>
      </p:sp>
      <p:sp>
        <p:nvSpPr>
          <p:cNvPr id="2" name="文本框 1"/>
          <p:cNvSpPr txBox="1"/>
          <p:nvPr/>
        </p:nvSpPr>
        <p:spPr>
          <a:xfrm>
            <a:off x="318770" y="5396496"/>
            <a:ext cx="11849100" cy="423545"/>
          </a:xfrm>
          <a:prstGeom prst="rect">
            <a:avLst/>
          </a:prstGeom>
          <a:noFill/>
        </p:spPr>
        <p:txBody>
          <a:bodyPr wrap="square" rtlCol="0">
            <a:spAutoFit/>
          </a:bodyPr>
          <a:lstStyle/>
          <a:p>
            <a:pPr>
              <a:lnSpc>
                <a:spcPct val="120000"/>
              </a:lnSpc>
            </a:pPr>
            <a:endParaRPr lang="zh-CN" altLang="en-US" dirty="0">
              <a:solidFill>
                <a:schemeClr val="tx1">
                  <a:lumMod val="75000"/>
                  <a:lumOff val="25000"/>
                </a:schemeClr>
              </a:solidFill>
            </a:endParaRPr>
          </a:p>
        </p:txBody>
      </p:sp>
      <p:sp>
        <p:nvSpPr>
          <p:cNvPr id="35" name="right-quote-sign_36811"/>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 name="文本框 3"/>
          <p:cNvSpPr txBox="1"/>
          <p:nvPr/>
        </p:nvSpPr>
        <p:spPr>
          <a:xfrm>
            <a:off x="5003165" y="725805"/>
            <a:ext cx="6685280" cy="5693410"/>
          </a:xfrm>
          <a:prstGeom prst="rect">
            <a:avLst/>
          </a:prstGeom>
          <a:noFill/>
        </p:spPr>
        <p:txBody>
          <a:bodyPr wrap="square" rtlCol="0">
            <a:noAutofit/>
          </a:bodyPr>
          <a:lstStyle/>
          <a:p>
            <a:r>
              <a:rPr lang="zh-CN" altLang="en-US"/>
              <a:t>本应用的逻辑架构采用</a:t>
            </a:r>
            <a:r>
              <a:rPr lang="zh-CN" altLang="en-US">
                <a:solidFill>
                  <a:schemeClr val="accent1"/>
                </a:solidFill>
                <a:effectLst>
                  <a:outerShdw blurRad="38100" dist="25400" dir="5400000" algn="ctr" rotWithShape="0">
                    <a:srgbClr val="6E747A">
                      <a:alpha val="43000"/>
                    </a:srgbClr>
                  </a:outerShdw>
                </a:effectLst>
              </a:rPr>
              <a:t>3 Tiers</a:t>
            </a:r>
            <a:r>
              <a:rPr lang="zh-CN" altLang="en-US"/>
              <a:t>风格，分为应用层（表示层）、业务逻辑层、数据访问层三层。</a:t>
            </a:r>
            <a:endParaRPr lang="zh-CN" altLang="en-US"/>
          </a:p>
          <a:p>
            <a:endParaRPr lang="zh-CN" altLang="en-US"/>
          </a:p>
          <a:p>
            <a:r>
              <a:rPr lang="zh-CN" altLang="en-US"/>
              <a:t>应用层：</a:t>
            </a:r>
            <a:endParaRPr lang="zh-CN" altLang="en-US"/>
          </a:p>
          <a:p>
            <a:r>
              <a:rPr lang="zh-CN" altLang="en-US"/>
              <a:t>负责显示用户界面，与用户进行交互，将用户请求发送给业务逻辑层，处理并展示业务逻辑层返回的结果。</a:t>
            </a:r>
            <a:endParaRPr lang="zh-CN" altLang="en-US"/>
          </a:p>
          <a:p>
            <a:r>
              <a:rPr lang="zh-CN" altLang="en-US">
                <a:solidFill>
                  <a:schemeClr val="accent1"/>
                </a:solidFill>
                <a:effectLst>
                  <a:outerShdw blurRad="38100" dist="25400" dir="5400000" algn="ctr" rotWithShape="0">
                    <a:srgbClr val="6E747A">
                      <a:alpha val="43000"/>
                    </a:srgbClr>
                  </a:outerShdw>
                </a:effectLst>
              </a:rPr>
              <a:t>在本项目中包括登录注册，基础页面展示，发布内容，个人中心等页面。</a:t>
            </a:r>
            <a:endParaRPr lang="zh-CN" altLang="en-US">
              <a:solidFill>
                <a:schemeClr val="accent1"/>
              </a:solidFill>
              <a:effectLst>
                <a:outerShdw blurRad="38100" dist="25400" dir="5400000" algn="ctr" rotWithShape="0">
                  <a:srgbClr val="6E747A">
                    <a:alpha val="43000"/>
                  </a:srgbClr>
                </a:outerShdw>
              </a:effectLst>
            </a:endParaRPr>
          </a:p>
          <a:p>
            <a:endParaRPr lang="zh-CN" altLang="en-US"/>
          </a:p>
          <a:p>
            <a:r>
              <a:rPr lang="zh-CN" altLang="en-US"/>
              <a:t>业务逻辑层：</a:t>
            </a:r>
            <a:endParaRPr lang="zh-CN" altLang="en-US"/>
          </a:p>
          <a:p>
            <a:r>
              <a:rPr lang="zh-CN" altLang="en-US"/>
              <a:t>在该层中，采用业务逻辑（一组特定的业务规则）处理从应用层收集到的信息， 有时也会处理数据层中的其他信息 。 业务逻辑层还可以添加、删除或修改数据层中的数据。</a:t>
            </a:r>
            <a:endParaRPr lang="zh-CN" altLang="en-US"/>
          </a:p>
          <a:p>
            <a:r>
              <a:rPr lang="zh-CN" altLang="en-US">
                <a:solidFill>
                  <a:schemeClr val="accent1"/>
                </a:solidFill>
                <a:effectLst>
                  <a:outerShdw blurRad="38100" dist="25400" dir="5400000" algn="ctr" rotWithShape="0">
                    <a:srgbClr val="6E747A">
                      <a:alpha val="43000"/>
                    </a:srgbClr>
                  </a:outerShdw>
                </a:effectLst>
              </a:rPr>
              <a:t>本项目中包含用户管理系统，内容管理系统，消息管理系统，搜索系统和推荐系统等。</a:t>
            </a:r>
            <a:endParaRPr lang="zh-CN" altLang="en-US">
              <a:solidFill>
                <a:schemeClr val="accent1"/>
              </a:solidFill>
              <a:effectLst>
                <a:outerShdw blurRad="38100" dist="25400" dir="5400000" algn="ctr" rotWithShape="0">
                  <a:srgbClr val="6E747A">
                    <a:alpha val="43000"/>
                  </a:srgbClr>
                </a:outerShdw>
              </a:effectLst>
            </a:endParaRPr>
          </a:p>
          <a:p>
            <a:endParaRPr lang="zh-CN" altLang="en-US"/>
          </a:p>
          <a:p>
            <a:r>
              <a:rPr lang="zh-CN" altLang="en-US"/>
              <a:t>数据层：</a:t>
            </a:r>
            <a:endParaRPr lang="zh-CN" altLang="en-US"/>
          </a:p>
          <a:p>
            <a:r>
              <a:rPr lang="zh-CN" altLang="en-US"/>
              <a:t>存储和管理应用程序所处理的信息。 </a:t>
            </a:r>
            <a:endParaRPr lang="zh-CN" altLang="en-US"/>
          </a:p>
          <a:p>
            <a:r>
              <a:rPr lang="zh-CN" altLang="en-US">
                <a:solidFill>
                  <a:schemeClr val="accent1"/>
                </a:solidFill>
                <a:effectLst>
                  <a:outerShdw blurRad="38100" dist="25400" dir="5400000" algn="ctr" rotWithShape="0">
                    <a:srgbClr val="6E747A">
                      <a:alpha val="43000"/>
                    </a:srgbClr>
                  </a:outerShdw>
                </a:effectLst>
              </a:rPr>
              <a:t>在本项目中主要用到</a:t>
            </a:r>
            <a:r>
              <a:rPr lang="en-US" altLang="zh-CN">
                <a:solidFill>
                  <a:schemeClr val="accent1"/>
                </a:solidFill>
                <a:effectLst>
                  <a:outerShdw blurRad="38100" dist="25400" dir="5400000" algn="ctr" rotWithShape="0">
                    <a:srgbClr val="6E747A">
                      <a:alpha val="43000"/>
                    </a:srgbClr>
                  </a:outerShdw>
                </a:effectLst>
              </a:rPr>
              <a:t>SQLite </a:t>
            </a:r>
            <a:r>
              <a:rPr lang="zh-CN" altLang="en-US">
                <a:solidFill>
                  <a:schemeClr val="accent1"/>
                </a:solidFill>
                <a:effectLst>
                  <a:outerShdw blurRad="38100" dist="25400" dir="5400000" algn="ctr" rotWithShape="0">
                    <a:srgbClr val="6E747A">
                      <a:alpha val="43000"/>
                    </a:srgbClr>
                  </a:outerShdw>
                </a:effectLst>
              </a:rPr>
              <a:t>和</a:t>
            </a:r>
            <a:r>
              <a:rPr lang="en-US" altLang="zh-CN">
                <a:solidFill>
                  <a:schemeClr val="accent1"/>
                </a:solidFill>
                <a:effectLst>
                  <a:outerShdw blurRad="38100" dist="25400" dir="5400000" algn="ctr" rotWithShape="0">
                    <a:srgbClr val="6E747A">
                      <a:alpha val="43000"/>
                    </a:srgbClr>
                  </a:outerShdw>
                </a:effectLst>
              </a:rPr>
              <a:t> MySQL</a:t>
            </a:r>
            <a:r>
              <a:rPr lang="zh-CN" altLang="en-US"/>
              <a:t>。</a:t>
            </a:r>
            <a:endParaRPr lang="zh-CN" altLang="en-US"/>
          </a:p>
          <a:p>
            <a:endParaRPr lang="zh-CN" altLang="en-US"/>
          </a:p>
        </p:txBody>
      </p:sp>
      <p:pic>
        <p:nvPicPr>
          <p:cNvPr id="100" name="图片 99"/>
          <p:cNvPicPr/>
          <p:nvPr>
            <p:custDataLst>
              <p:tags r:id="rId1"/>
            </p:custDataLst>
          </p:nvPr>
        </p:nvPicPr>
        <p:blipFill>
          <a:blip r:embed="rId2"/>
          <a:stretch>
            <a:fillRect/>
          </a:stretch>
        </p:blipFill>
        <p:spPr>
          <a:xfrm>
            <a:off x="318770" y="725805"/>
            <a:ext cx="3991610" cy="5692775"/>
          </a:xfrm>
          <a:prstGeom prst="rect">
            <a:avLst/>
          </a:prstGeom>
          <a:noFill/>
          <a:ln w="9525">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sym typeface="+mn-ea"/>
              </a:rPr>
              <a:t>软件数据视图</a:t>
            </a:r>
            <a:endParaRPr lang="zh-CN" altLang="en-US" dirty="0"/>
          </a:p>
        </p:txBody>
      </p:sp>
      <p:sp>
        <p:nvSpPr>
          <p:cNvPr id="8" name="文本框 7"/>
          <p:cNvSpPr txBox="1"/>
          <p:nvPr/>
        </p:nvSpPr>
        <p:spPr>
          <a:xfrm>
            <a:off x="610013" y="4270732"/>
            <a:ext cx="10568940" cy="368300"/>
          </a:xfrm>
          <a:prstGeom prst="rect">
            <a:avLst/>
          </a:prstGeom>
          <a:noFill/>
        </p:spPr>
        <p:txBody>
          <a:bodyPr wrap="square" rtlCol="0">
            <a:spAutoFit/>
          </a:bodyPr>
          <a:lstStyle/>
          <a:p>
            <a:pPr indent="0">
              <a:buFont typeface="Arial" panose="020B0604020202020204" pitchFamily="34" charset="0"/>
              <a:buNone/>
            </a:pPr>
            <a:r>
              <a:rPr lang="en-US" altLang="zh-CN"/>
              <a:t> </a:t>
            </a:r>
            <a:endParaRPr lang="en-US" altLang="zh-CN"/>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1648326" y="733925"/>
            <a:ext cx="8795085" cy="604723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sym typeface="+mn-ea"/>
              </a:rPr>
              <a:t>软件进程视图</a:t>
            </a:r>
            <a:endParaRPr lang="zh-CN" altLang="en-US" dirty="0"/>
          </a:p>
        </p:txBody>
      </p:sp>
      <p:sp>
        <p:nvSpPr>
          <p:cNvPr id="8" name="文本框 7"/>
          <p:cNvSpPr txBox="1"/>
          <p:nvPr/>
        </p:nvSpPr>
        <p:spPr>
          <a:xfrm>
            <a:off x="610013" y="4270732"/>
            <a:ext cx="10568940" cy="368300"/>
          </a:xfrm>
          <a:prstGeom prst="rect">
            <a:avLst/>
          </a:prstGeom>
          <a:noFill/>
        </p:spPr>
        <p:txBody>
          <a:bodyPr wrap="square" rtlCol="0">
            <a:spAutoFit/>
          </a:bodyPr>
          <a:lstStyle/>
          <a:p>
            <a:pPr indent="0">
              <a:buFont typeface="Arial" panose="020B0604020202020204" pitchFamily="34" charset="0"/>
              <a:buNone/>
            </a:pPr>
            <a:r>
              <a:rPr lang="en-US" altLang="zh-CN"/>
              <a:t> </a:t>
            </a:r>
            <a:endParaRPr lang="en-US" altLang="zh-CN"/>
          </a:p>
        </p:txBody>
      </p:sp>
      <p:sp>
        <p:nvSpPr>
          <p:cNvPr id="9" name="文本框 8"/>
          <p:cNvSpPr txBox="1"/>
          <p:nvPr/>
        </p:nvSpPr>
        <p:spPr>
          <a:xfrm>
            <a:off x="479425" y="945515"/>
            <a:ext cx="3011170" cy="4705985"/>
          </a:xfrm>
          <a:prstGeom prst="rect">
            <a:avLst/>
          </a:prstGeom>
          <a:noFill/>
        </p:spPr>
        <p:txBody>
          <a:bodyPr wrap="square" rtlCol="0">
            <a:noAutofit/>
          </a:bodyPr>
          <a:lstStyle/>
          <a:p>
            <a:r>
              <a:rPr lang="zh-CN" altLang="en-US" b="1"/>
              <a:t>请求产生进程</a:t>
            </a:r>
            <a:endParaRPr lang="zh-CN" altLang="en-US" b="1"/>
          </a:p>
          <a:p>
            <a:endParaRPr lang="zh-CN" altLang="en-US"/>
          </a:p>
          <a:p>
            <a:r>
              <a:rPr lang="zh-CN" altLang="en-US"/>
              <a:t>运行在用户访问应用时使用的客户端浏览器，产生查看内容，</a:t>
            </a:r>
            <a:r>
              <a:rPr lang="en-US" altLang="zh-CN"/>
              <a:t> </a:t>
            </a:r>
            <a:r>
              <a:rPr lang="zh-CN" altLang="en-US"/>
              <a:t>编辑内容，</a:t>
            </a:r>
            <a:r>
              <a:rPr lang="en-US" altLang="zh-CN"/>
              <a:t> </a:t>
            </a:r>
            <a:r>
              <a:rPr lang="zh-CN" altLang="en-US"/>
              <a:t>发布内容，删除内容等请求。</a:t>
            </a:r>
            <a:endParaRPr lang="zh-CN" altLang="en-US"/>
          </a:p>
          <a:p>
            <a:endParaRPr lang="zh-CN" altLang="en-US"/>
          </a:p>
        </p:txBody>
      </p:sp>
      <p:sp>
        <p:nvSpPr>
          <p:cNvPr id="11" name="文本框 10"/>
          <p:cNvSpPr txBox="1"/>
          <p:nvPr/>
        </p:nvSpPr>
        <p:spPr>
          <a:xfrm>
            <a:off x="4153535" y="1007110"/>
            <a:ext cx="2777490" cy="3969385"/>
          </a:xfrm>
          <a:prstGeom prst="rect">
            <a:avLst/>
          </a:prstGeom>
          <a:noFill/>
        </p:spPr>
        <p:txBody>
          <a:bodyPr wrap="square" rtlCol="0">
            <a:spAutoFit/>
          </a:bodyPr>
          <a:lstStyle/>
          <a:p>
            <a:r>
              <a:rPr lang="zh-CN" altLang="en-US" b="1"/>
              <a:t>业务逻辑控制进程</a:t>
            </a:r>
            <a:endParaRPr lang="zh-CN" altLang="en-US" b="1"/>
          </a:p>
          <a:p>
            <a:endParaRPr lang="zh-CN" altLang="en-US"/>
          </a:p>
          <a:p>
            <a:pPr marL="285750" indent="-285750">
              <a:buFont typeface="Arial" panose="020B0604020202020204" pitchFamily="34" charset="0"/>
              <a:buChar char="•"/>
            </a:pPr>
            <a:r>
              <a:rPr lang="zh-CN" altLang="en-US"/>
              <a:t>接收来自浏览器的</a:t>
            </a:r>
            <a:r>
              <a:rPr lang="en-US" altLang="zh-CN"/>
              <a:t>HTTP</a:t>
            </a:r>
            <a:r>
              <a:rPr lang="zh-CN" altLang="en-US"/>
              <a:t>请求</a:t>
            </a:r>
            <a:endParaRPr lang="zh-CN" altLang="en-US"/>
          </a:p>
          <a:p>
            <a:pPr marL="285750" indent="-285750">
              <a:buFont typeface="Arial" panose="020B0604020202020204" pitchFamily="34" charset="0"/>
              <a:buChar char="•"/>
            </a:pPr>
            <a:endParaRPr lang="zh-CN" altLang="en-US"/>
          </a:p>
          <a:p>
            <a:pPr marL="285750" indent="-285750">
              <a:buFont typeface="Arial" panose="020B0604020202020204" pitchFamily="34" charset="0"/>
              <a:buChar char="•"/>
            </a:pPr>
            <a:r>
              <a:rPr lang="zh-CN" altLang="en-US"/>
              <a:t>执行业务逻辑的业务处理任务</a:t>
            </a:r>
            <a:endParaRPr lang="zh-CN" altLang="en-US"/>
          </a:p>
          <a:p>
            <a:pPr marL="285750" indent="-285750">
              <a:buFont typeface="Arial" panose="020B0604020202020204" pitchFamily="34" charset="0"/>
              <a:buChar char="•"/>
            </a:pPr>
            <a:endParaRPr lang="zh-CN" altLang="en-US"/>
          </a:p>
          <a:p>
            <a:pPr marL="285750" indent="-285750">
              <a:buFont typeface="Arial" panose="020B0604020202020204" pitchFamily="34" charset="0"/>
              <a:buChar char="•"/>
            </a:pPr>
            <a:r>
              <a:rPr lang="zh-CN" altLang="en-US"/>
              <a:t>执行数据库持久性操作的数据持久化任务</a:t>
            </a:r>
            <a:endParaRPr lang="zh-CN" altLang="en-US"/>
          </a:p>
          <a:p>
            <a:pPr marL="285750" indent="-285750">
              <a:buFont typeface="Arial" panose="020B0604020202020204" pitchFamily="34" charset="0"/>
              <a:buChar char="•"/>
            </a:pPr>
            <a:endParaRPr lang="en-US" altLang="zh-CN"/>
          </a:p>
          <a:p>
            <a:pPr marL="285750" indent="-285750">
              <a:buFont typeface="Arial" panose="020B0604020202020204" pitchFamily="34" charset="0"/>
              <a:buChar char="•"/>
            </a:pPr>
            <a:r>
              <a:rPr lang="zh-CN" altLang="en-US"/>
              <a:t>将业务处理结果组装成</a:t>
            </a:r>
            <a:r>
              <a:rPr lang="en-US" altLang="zh-CN"/>
              <a:t>HTTP</a:t>
            </a:r>
            <a:r>
              <a:rPr lang="zh-CN" altLang="en-US"/>
              <a:t>相应发送会浏览器。</a:t>
            </a:r>
            <a:endParaRPr lang="zh-CN" altLang="en-US"/>
          </a:p>
        </p:txBody>
      </p:sp>
      <p:sp>
        <p:nvSpPr>
          <p:cNvPr id="12" name="文本框 11"/>
          <p:cNvSpPr txBox="1"/>
          <p:nvPr/>
        </p:nvSpPr>
        <p:spPr>
          <a:xfrm>
            <a:off x="7496175" y="1007110"/>
            <a:ext cx="2863215" cy="4144010"/>
          </a:xfrm>
          <a:prstGeom prst="rect">
            <a:avLst/>
          </a:prstGeom>
          <a:noFill/>
        </p:spPr>
        <p:txBody>
          <a:bodyPr wrap="square" rtlCol="0">
            <a:noAutofit/>
          </a:bodyPr>
          <a:lstStyle/>
          <a:p>
            <a:r>
              <a:rPr lang="zh-CN" altLang="en-US" b="1"/>
              <a:t>数据库管理系统进程</a:t>
            </a:r>
            <a:endParaRPr lang="zh-CN" altLang="en-US" b="1"/>
          </a:p>
          <a:p>
            <a:endParaRPr lang="zh-CN" altLang="en-US"/>
          </a:p>
          <a:p>
            <a:r>
              <a:rPr lang="zh-CN" altLang="en-US"/>
              <a:t>运行在数据库服务器上，对储存在数据库中的数据进行增删改查。</a:t>
            </a:r>
            <a:endParaRPr lang="zh-CN" altLang="en-US"/>
          </a:p>
          <a:p>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sym typeface="+mn-ea"/>
              </a:rPr>
              <a:t>软件项目结构</a:t>
            </a:r>
            <a:endParaRPr lang="zh-CN" altLang="en-US" dirty="0"/>
          </a:p>
        </p:txBody>
      </p:sp>
      <p:grpSp>
        <p:nvGrpSpPr>
          <p:cNvPr id="7" name="组合 6"/>
          <p:cNvGrpSpPr/>
          <p:nvPr/>
        </p:nvGrpSpPr>
        <p:grpSpPr>
          <a:xfrm>
            <a:off x="7139725" y="2647915"/>
            <a:ext cx="4761445" cy="2724324"/>
            <a:chOff x="10228" y="2729"/>
            <a:chExt cx="8514" cy="5928"/>
          </a:xfrm>
        </p:grpSpPr>
        <p:sp>
          <p:nvSpPr>
            <p:cNvPr id="5" name="平行四边形 4"/>
            <p:cNvSpPr/>
            <p:nvPr/>
          </p:nvSpPr>
          <p:spPr>
            <a:xfrm>
              <a:off x="10228" y="2729"/>
              <a:ext cx="746" cy="381"/>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10818" y="3297"/>
              <a:ext cx="7287" cy="981"/>
            </a:xfrm>
            <a:prstGeom prst="rect">
              <a:avLst/>
            </a:prstGeom>
            <a:noFill/>
          </p:spPr>
          <p:txBody>
            <a:bodyPr wrap="square" rtlCol="0">
              <a:spAutoFit/>
            </a:bodyPr>
            <a:lstStyle/>
            <a:p>
              <a:pPr>
                <a:lnSpc>
                  <a:spcPct val="130000"/>
                </a:lnSpc>
              </a:pPr>
              <a:endParaRPr lang="zh-CN" altLang="en-US" dirty="0">
                <a:solidFill>
                  <a:schemeClr val="tx1">
                    <a:lumMod val="75000"/>
                    <a:lumOff val="25000"/>
                  </a:schemeClr>
                </a:solidFill>
              </a:endParaRPr>
            </a:p>
          </p:txBody>
        </p:sp>
        <p:sp>
          <p:nvSpPr>
            <p:cNvPr id="35" name="right-quote-sign_36811"/>
            <p:cNvSpPr>
              <a:spLocks noChangeAspect="1"/>
            </p:cNvSpPr>
            <p:nvPr/>
          </p:nvSpPr>
          <p:spPr bwMode="auto">
            <a:xfrm>
              <a:off x="17943" y="7882"/>
              <a:ext cx="799" cy="77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grpSp>
      <p:sp>
        <p:nvSpPr>
          <p:cNvPr id="8" name="文本框 7"/>
          <p:cNvSpPr txBox="1"/>
          <p:nvPr/>
        </p:nvSpPr>
        <p:spPr>
          <a:xfrm>
            <a:off x="610013" y="4270732"/>
            <a:ext cx="10568940" cy="368300"/>
          </a:xfrm>
          <a:prstGeom prst="rect">
            <a:avLst/>
          </a:prstGeom>
          <a:noFill/>
        </p:spPr>
        <p:txBody>
          <a:bodyPr wrap="square" rtlCol="0">
            <a:spAutoFit/>
          </a:bodyPr>
          <a:lstStyle/>
          <a:p>
            <a:pPr indent="0">
              <a:buFont typeface="Arial" panose="020B0604020202020204" pitchFamily="34" charset="0"/>
              <a:buNone/>
            </a:pPr>
            <a:r>
              <a:rPr lang="en-US" altLang="zh-CN"/>
              <a:t> </a:t>
            </a:r>
            <a:endParaRPr lang="en-US" altLang="zh-CN"/>
          </a:p>
        </p:txBody>
      </p:sp>
      <p:pic>
        <p:nvPicPr>
          <p:cNvPr id="10" name="图片 9"/>
          <p:cNvPicPr>
            <a:picLocks noChangeAspect="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a:xfrm>
            <a:off x="483870" y="1183005"/>
            <a:ext cx="11508740" cy="446214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关键技术</a:t>
            </a:r>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04</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6729" r="6729"/>
          <a:stretch>
            <a:fillRect/>
          </a:stretch>
        </p:blipFill>
        <p:spPr/>
      </p:pic>
      <p:sp>
        <p:nvSpPr>
          <p:cNvPr id="4" name="文本占位符 3"/>
          <p:cNvSpPr>
            <a:spLocks noGrp="1"/>
          </p:cNvSpPr>
          <p:nvPr>
            <p:ph type="body" sz="quarter" idx="11"/>
          </p:nvPr>
        </p:nvSpPr>
        <p:spPr/>
        <p:txBody>
          <a:bodyPr/>
          <a:lstStyle/>
          <a:p>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p:txBody>
          <a:bodyPr/>
          <a:lstStyle/>
          <a:p>
            <a:endParaRPr lang="zh-CN" altLang="en-US"/>
          </a:p>
        </p:txBody>
      </p:sp>
      <p:sp>
        <p:nvSpPr>
          <p:cNvPr id="3" name="文本占位符 2"/>
          <p:cNvSpPr>
            <a:spLocks noGrp="1"/>
          </p:cNvSpPr>
          <p:nvPr>
            <p:ph type="body" sz="quarter" idx="13"/>
          </p:nvPr>
        </p:nvSpPr>
        <p:spPr/>
        <p:txBody>
          <a:bodyPr/>
          <a:lstStyle/>
          <a:p>
            <a:endParaRPr lang="zh-CN" altLang="en-US"/>
          </a:p>
        </p:txBody>
      </p:sp>
      <p:sp>
        <p:nvSpPr>
          <p:cNvPr id="4" name="文本占位符 3"/>
          <p:cNvSpPr>
            <a:spLocks noGrp="1"/>
          </p:cNvSpPr>
          <p:nvPr>
            <p:ph type="body" sz="quarter" idx="14"/>
          </p:nvPr>
        </p:nvSpPr>
        <p:spPr/>
        <p:txBody>
          <a:bodyPr/>
          <a:lstStyle/>
          <a:p>
            <a:r>
              <a:rPr lang="zh-CN" altLang="en-US"/>
              <a:t>点赞、评论、举报——</a:t>
            </a:r>
            <a:r>
              <a:rPr lang="en-US" altLang="zh-CN"/>
              <a:t>Bridge</a:t>
            </a:r>
            <a:r>
              <a:rPr lang="zh-CN" altLang="en-US"/>
              <a:t>模式</a:t>
            </a:r>
            <a:endParaRPr lang="zh-CN" altLang="en-US"/>
          </a:p>
        </p:txBody>
      </p:sp>
      <p:pic>
        <p:nvPicPr>
          <p:cNvPr id="5" name="图片 4" descr="upload_post_object_v2_101744675"/>
          <p:cNvPicPr>
            <a:picLocks noChangeAspect="1"/>
          </p:cNvPicPr>
          <p:nvPr/>
        </p:nvPicPr>
        <p:blipFill>
          <a:blip r:embed="rId1"/>
          <a:srcRect l="3021" r="3021"/>
          <a:stretch>
            <a:fillRect/>
          </a:stretch>
        </p:blipFill>
        <p:spPr>
          <a:xfrm>
            <a:off x="266065" y="1496060"/>
            <a:ext cx="5905500" cy="4088130"/>
          </a:xfrm>
          <a:prstGeom prst="rect">
            <a:avLst/>
          </a:prstGeom>
        </p:spPr>
      </p:pic>
      <p:sp>
        <p:nvSpPr>
          <p:cNvPr id="6" name="文本框 5"/>
          <p:cNvSpPr txBox="1"/>
          <p:nvPr userDrawn="1"/>
        </p:nvSpPr>
        <p:spPr>
          <a:xfrm>
            <a:off x="8984578" y="2709401"/>
            <a:ext cx="3100629" cy="1710651"/>
          </a:xfrm>
          <a:prstGeom prst="rect">
            <a:avLst/>
          </a:prstGeom>
        </p:spPr>
        <p:txBody>
          <a:bodyPr wrap="square" rtlCol="0">
            <a:noAutofit/>
          </a:bodyPr>
          <a:lstStyle/>
          <a:p>
            <a:endParaRPr lang="zh-CN" altLang="en-US"/>
          </a:p>
        </p:txBody>
      </p:sp>
      <p:sp>
        <p:nvSpPr>
          <p:cNvPr id="31" name="矩形 30"/>
          <p:cNvSpPr/>
          <p:nvPr/>
        </p:nvSpPr>
        <p:spPr>
          <a:xfrm>
            <a:off x="6449996" y="1425893"/>
            <a:ext cx="5400373" cy="4227803"/>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p:cNvSpPr/>
          <p:nvPr/>
        </p:nvSpPr>
        <p:spPr>
          <a:xfrm>
            <a:off x="6648239" y="156626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p:cNvSpPr txBox="1"/>
          <p:nvPr/>
        </p:nvSpPr>
        <p:spPr>
          <a:xfrm>
            <a:off x="6836725" y="1993627"/>
            <a:ext cx="4626997" cy="2348865"/>
          </a:xfrm>
          <a:prstGeom prst="rect">
            <a:avLst/>
          </a:prstGeom>
          <a:noFill/>
        </p:spPr>
        <p:txBody>
          <a:bodyPr wrap="square" rtlCol="0">
            <a:spAutoFit/>
          </a:bodyPr>
          <a:lstStyle/>
          <a:p>
            <a:pPr>
              <a:lnSpc>
                <a:spcPct val="130000"/>
              </a:lnSpc>
            </a:pPr>
            <a:r>
              <a:rPr lang="en-US" altLang="zh-CN" sz="2800" b="1" dirty="0">
                <a:solidFill>
                  <a:schemeClr val="tx1">
                    <a:lumMod val="75000"/>
                    <a:lumOff val="25000"/>
                  </a:schemeClr>
                </a:solidFill>
              </a:rPr>
              <a:t>Bridge</a:t>
            </a:r>
            <a:r>
              <a:rPr lang="zh-CN" altLang="en-US" sz="2800" b="1" dirty="0">
                <a:solidFill>
                  <a:schemeClr val="tx1">
                    <a:lumMod val="75000"/>
                    <a:lumOff val="25000"/>
                  </a:schemeClr>
                </a:solidFill>
              </a:rPr>
              <a:t>模式</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a:sym typeface="+mn-ea"/>
              </a:rPr>
              <a:t>将“动作”视为抽象，而“作用对象”视为实现。</a:t>
            </a:r>
            <a:endParaRPr lang="zh-CN" altLang="en-US" sz="2400"/>
          </a:p>
          <a:p>
            <a:pPr marL="285750" indent="-285750">
              <a:buChar char="•"/>
            </a:pPr>
            <a:r>
              <a:rPr lang="zh-CN" altLang="en-US" sz="2400">
                <a:sym typeface="+mn-ea"/>
              </a:rPr>
              <a:t>组合多样性</a:t>
            </a:r>
            <a:endParaRPr lang="zh-CN" altLang="en-US" sz="2400">
              <a:solidFill>
                <a:schemeClr val="tx1"/>
              </a:solidFill>
            </a:endParaRPr>
          </a:p>
          <a:p>
            <a:pPr marL="285750" indent="-285750">
              <a:buChar char="•"/>
            </a:pPr>
            <a:r>
              <a:rPr lang="zh-CN" altLang="en-US" sz="2400">
                <a:sym typeface="+mn-ea"/>
              </a:rPr>
              <a:t>易扩展</a:t>
            </a:r>
            <a:endParaRPr lang="zh-CN" altLang="en-US" sz="2400" dirty="0">
              <a:solidFill>
                <a:schemeClr val="tx1">
                  <a:lumMod val="75000"/>
                  <a:lumOff val="25000"/>
                </a:schemeClr>
              </a:solidFill>
            </a:endParaRPr>
          </a:p>
        </p:txBody>
      </p:sp>
      <p:sp>
        <p:nvSpPr>
          <p:cNvPr id="35" name="right-quote-sign_36811"/>
          <p:cNvSpPr>
            <a:spLocks noChangeAspect="1"/>
          </p:cNvSpPr>
          <p:nvPr/>
        </p:nvSpPr>
        <p:spPr bwMode="auto">
          <a:xfrm>
            <a:off x="11547471" y="483867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p:txBody>
          <a:bodyPr/>
          <a:lstStyle/>
          <a:p>
            <a:endParaRPr lang="zh-CN" altLang="en-US"/>
          </a:p>
        </p:txBody>
      </p:sp>
      <p:sp>
        <p:nvSpPr>
          <p:cNvPr id="3" name="文本占位符 2"/>
          <p:cNvSpPr>
            <a:spLocks noGrp="1"/>
          </p:cNvSpPr>
          <p:nvPr>
            <p:ph type="body" sz="quarter" idx="13"/>
          </p:nvPr>
        </p:nvSpPr>
        <p:spPr/>
        <p:txBody>
          <a:bodyPr/>
          <a:lstStyle/>
          <a:p>
            <a:endParaRPr lang="zh-CN" altLang="en-US"/>
          </a:p>
        </p:txBody>
      </p:sp>
      <p:sp>
        <p:nvSpPr>
          <p:cNvPr id="5" name="文本框 4"/>
          <p:cNvSpPr txBox="1"/>
          <p:nvPr userDrawn="1"/>
        </p:nvSpPr>
        <p:spPr>
          <a:xfrm>
            <a:off x="5915660" y="1069340"/>
            <a:ext cx="4424680" cy="680720"/>
          </a:xfrm>
          <a:prstGeom prst="rect">
            <a:avLst/>
          </a:prstGeom>
          <a:ln>
            <a:solidFill>
              <a:srgbClr val="C00000"/>
            </a:solidFill>
          </a:ln>
        </p:spPr>
        <p:txBody>
          <a:bodyPr wrap="none" rtlCol="0">
            <a:noAutofit/>
          </a:bodyPr>
          <a:lstStyle/>
          <a:p>
            <a:r>
              <a:rPr lang="en-US" altLang="zh-CN"/>
              <a:t>AbstractAction.set_object( obj : Object )</a:t>
            </a:r>
            <a:r>
              <a:rPr lang="zh-CN" altLang="en-US"/>
              <a:t>：</a:t>
            </a:r>
            <a:endParaRPr lang="zh-CN" altLang="en-US"/>
          </a:p>
          <a:p>
            <a:r>
              <a:rPr lang="en-US" altLang="zh-CN"/>
              <a:t># </a:t>
            </a:r>
            <a:r>
              <a:rPr lang="zh-CN" altLang="en-US"/>
              <a:t>初始化操作</a:t>
            </a:r>
            <a:endParaRPr lang="zh-CN" altLang="en-US"/>
          </a:p>
        </p:txBody>
      </p:sp>
      <p:sp>
        <p:nvSpPr>
          <p:cNvPr id="7" name="文本框 6"/>
          <p:cNvSpPr txBox="1"/>
          <p:nvPr userDrawn="1"/>
        </p:nvSpPr>
        <p:spPr>
          <a:xfrm>
            <a:off x="5915660" y="1822450"/>
            <a:ext cx="2978150" cy="2072640"/>
          </a:xfrm>
          <a:prstGeom prst="rect">
            <a:avLst/>
          </a:prstGeom>
        </p:spPr>
        <p:txBody>
          <a:bodyPr wrap="square" rtlCol="0">
            <a:noAutofit/>
          </a:bodyPr>
          <a:lstStyle/>
          <a:p>
            <a:r>
              <a:rPr lang="en-US" altLang="zh-CN"/>
              <a:t>AbstractAction:</a:t>
            </a:r>
            <a:endParaRPr lang="en-US" altLang="zh-CN"/>
          </a:p>
          <a:p>
            <a:endParaRPr lang="en-US" altLang="zh-CN"/>
          </a:p>
          <a:p>
            <a:r>
              <a:rPr lang="zh-CN" altLang="en-US">
                <a:solidFill>
                  <a:schemeClr val="tx1"/>
                </a:solidFill>
              </a:rPr>
              <a:t>根据动作的不同，设置不同的数据更新方式和通知格式。</a:t>
            </a:r>
            <a:endParaRPr lang="zh-CN" altLang="en-US">
              <a:solidFill>
                <a:schemeClr val="tx1"/>
              </a:solidFill>
            </a:endParaRPr>
          </a:p>
          <a:p>
            <a:endParaRPr lang="zh-CN" altLang="en-US">
              <a:solidFill>
                <a:schemeClr val="tx1"/>
              </a:solidFill>
            </a:endParaRPr>
          </a:p>
          <a:p>
            <a:r>
              <a:rPr lang="zh-CN" altLang="en-US">
                <a:solidFill>
                  <a:schemeClr val="tx1"/>
                </a:solidFill>
              </a:rPr>
              <a:t>相应信息通过调用</a:t>
            </a:r>
            <a:r>
              <a:rPr lang="en-US" altLang="zh-CN">
                <a:solidFill>
                  <a:schemeClr val="tx1"/>
                </a:solidFill>
              </a:rPr>
              <a:t>Object</a:t>
            </a:r>
            <a:r>
              <a:rPr lang="zh-CN" altLang="en-US">
                <a:solidFill>
                  <a:schemeClr val="tx1"/>
                </a:solidFill>
              </a:rPr>
              <a:t>的统一接口来获取。</a:t>
            </a:r>
            <a:endParaRPr lang="zh-CN" altLang="en-US"/>
          </a:p>
        </p:txBody>
      </p:sp>
      <p:sp>
        <p:nvSpPr>
          <p:cNvPr id="8" name="文本框 7"/>
          <p:cNvSpPr txBox="1"/>
          <p:nvPr userDrawn="1"/>
        </p:nvSpPr>
        <p:spPr>
          <a:xfrm>
            <a:off x="8893810" y="1872615"/>
            <a:ext cx="3180080" cy="1431925"/>
          </a:xfrm>
          <a:prstGeom prst="rect">
            <a:avLst/>
          </a:prstGeom>
        </p:spPr>
        <p:txBody>
          <a:bodyPr wrap="square" rtlCol="0">
            <a:noAutofit/>
          </a:bodyPr>
          <a:lstStyle/>
          <a:p>
            <a:r>
              <a:rPr lang="en-US" altLang="zh-CN"/>
              <a:t>Object:</a:t>
            </a:r>
            <a:endParaRPr lang="en-US" altLang="zh-CN"/>
          </a:p>
          <a:p>
            <a:endParaRPr lang="en-US" altLang="zh-CN"/>
          </a:p>
          <a:p>
            <a:r>
              <a:rPr lang="zh-CN" altLang="en-US">
                <a:solidFill>
                  <a:schemeClr val="tx1"/>
                </a:solidFill>
              </a:rPr>
              <a:t>根据作用对象的不同，提供相应的数据库更新位置、提示文字、跳转链接等信息</a:t>
            </a:r>
            <a:endParaRPr lang="zh-CN" altLang="en-US"/>
          </a:p>
        </p:txBody>
      </p:sp>
      <p:sp>
        <p:nvSpPr>
          <p:cNvPr id="9" name="文本占位符 3"/>
          <p:cNvSpPr>
            <a:spLocks noGrp="1"/>
          </p:cNvSpPr>
          <p:nvPr/>
        </p:nvSpPr>
        <p:spPr>
          <a:xfrm>
            <a:off x="1075351" y="43657"/>
            <a:ext cx="7081677" cy="598488"/>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32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点赞、评论、举报——</a:t>
            </a:r>
            <a:r>
              <a:rPr lang="en-US" altLang="zh-CN"/>
              <a:t>Bridge</a:t>
            </a:r>
            <a:r>
              <a:rPr lang="zh-CN" altLang="en-US"/>
              <a:t>模式</a:t>
            </a:r>
            <a:endParaRPr lang="zh-CN" altLang="en-US"/>
          </a:p>
        </p:txBody>
      </p:sp>
      <p:pic>
        <p:nvPicPr>
          <p:cNvPr id="4" name="图片 3" descr="bridge1"/>
          <p:cNvPicPr>
            <a:picLocks noChangeAspect="1"/>
          </p:cNvPicPr>
          <p:nvPr/>
        </p:nvPicPr>
        <p:blipFill>
          <a:blip r:embed="rId1"/>
          <a:stretch>
            <a:fillRect/>
          </a:stretch>
        </p:blipFill>
        <p:spPr>
          <a:xfrm>
            <a:off x="831850" y="1069340"/>
            <a:ext cx="4629150" cy="4728210"/>
          </a:xfrm>
          <a:prstGeom prst="rect">
            <a:avLst/>
          </a:prstGeom>
        </p:spPr>
      </p:pic>
      <p:sp>
        <p:nvSpPr>
          <p:cNvPr id="6" name="文本框 5"/>
          <p:cNvSpPr txBox="1"/>
          <p:nvPr userDrawn="1"/>
        </p:nvSpPr>
        <p:spPr>
          <a:xfrm>
            <a:off x="5915660" y="4025265"/>
            <a:ext cx="4749800" cy="2073910"/>
          </a:xfrm>
          <a:prstGeom prst="rect">
            <a:avLst/>
          </a:prstGeom>
          <a:ln>
            <a:solidFill>
              <a:srgbClr val="C00000"/>
            </a:solidFill>
          </a:ln>
        </p:spPr>
        <p:txBody>
          <a:bodyPr wrap="none" rtlCol="0">
            <a:noAutofit/>
          </a:bodyPr>
          <a:lstStyle/>
          <a:p>
            <a:pPr algn="l"/>
            <a:r>
              <a:rPr lang="en-US" altLang="zh-CN"/>
              <a:t>ActionLike</a:t>
            </a:r>
            <a:r>
              <a:rPr lang="zh-CN" altLang="en-US"/>
              <a:t>是继承了</a:t>
            </a:r>
            <a:r>
              <a:rPr lang="en-US" altLang="zh-CN"/>
              <a:t>AbstractAction</a:t>
            </a:r>
            <a:r>
              <a:rPr lang="zh-CN" altLang="en-US"/>
              <a:t>的一个子类</a:t>
            </a:r>
            <a:endParaRPr lang="en-US" altLang="zh-CN"/>
          </a:p>
          <a:p>
            <a:pPr algn="l"/>
            <a:endParaRPr lang="en-US" altLang="zh-CN"/>
          </a:p>
          <a:p>
            <a:pPr algn="l"/>
            <a:r>
              <a:rPr lang="en-US" altLang="zh-CN">
                <a:sym typeface="+mn-ea"/>
              </a:rPr>
              <a:t>ActionLike.update_database():</a:t>
            </a:r>
            <a:endParaRPr lang="zh-CN" altLang="en-US"/>
          </a:p>
          <a:p>
            <a:pPr algn="l"/>
            <a:r>
              <a:rPr lang="en-US" altLang="zh-CN"/>
              <a:t># </a:t>
            </a:r>
            <a:r>
              <a:rPr lang="zh-CN" altLang="en-US"/>
              <a:t>更新数据库操作</a:t>
            </a:r>
            <a:endParaRPr lang="zh-CN" altLang="en-US"/>
          </a:p>
          <a:p>
            <a:pPr algn="l"/>
            <a:endParaRPr lang="zh-CN" altLang="en-US"/>
          </a:p>
          <a:p>
            <a:pPr algn="l"/>
            <a:r>
              <a:rPr lang="en-US" altLang="zh-CN">
                <a:sym typeface="+mn-ea"/>
              </a:rPr>
              <a:t>ActionLike.send_notification():</a:t>
            </a:r>
            <a:endParaRPr lang="zh-CN" altLang="en-US"/>
          </a:p>
          <a:p>
            <a:pPr algn="l"/>
            <a:r>
              <a:rPr lang="en-US" altLang="zh-CN">
                <a:sym typeface="+mn-ea"/>
              </a:rPr>
              <a:t># </a:t>
            </a:r>
            <a:r>
              <a:rPr lang="zh-CN" altLang="en-US">
                <a:sym typeface="+mn-ea"/>
              </a:rPr>
              <a:t>发送通知操作</a:t>
            </a:r>
            <a:endParaRPr lang="zh-CN" altLang="en-US"/>
          </a:p>
          <a:p>
            <a:pPr algn="l"/>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18816" r="18816"/>
          <a:stretch>
            <a:fillRect/>
          </a:stretch>
        </p:blipFill>
        <p:spPr/>
      </p:pic>
      <p:sp>
        <p:nvSpPr>
          <p:cNvPr id="63" name="矩形 62"/>
          <p:cNvSpPr/>
          <p:nvPr>
            <p:custDataLst>
              <p:tags r:id="rId2"/>
            </p:custDataLst>
          </p:nvPr>
        </p:nvSpPr>
        <p:spPr>
          <a:xfrm>
            <a:off x="6296070" y="60275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软件功能演示</a:t>
            </a:r>
            <a:endParaRPr lang="zh-CN" altLang="en-US" sz="2800" b="1" dirty="0">
              <a:solidFill>
                <a:schemeClr val="accent2"/>
              </a:solidFill>
            </a:endParaRPr>
          </a:p>
        </p:txBody>
      </p:sp>
      <p:grpSp>
        <p:nvGrpSpPr>
          <p:cNvPr id="75" name="组合 74"/>
          <p:cNvGrpSpPr/>
          <p:nvPr/>
        </p:nvGrpSpPr>
        <p:grpSpPr>
          <a:xfrm>
            <a:off x="5365795" y="602750"/>
            <a:ext cx="720000" cy="720000"/>
            <a:chOff x="5412150" y="1180600"/>
            <a:chExt cx="720000" cy="720000"/>
          </a:xfrm>
        </p:grpSpPr>
        <p:sp>
          <p:nvSpPr>
            <p:cNvPr id="61" name="矩形 60"/>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5365795" y="1682750"/>
            <a:ext cx="720000" cy="720000"/>
            <a:chOff x="5412150" y="2260600"/>
            <a:chExt cx="720000" cy="720000"/>
          </a:xfrm>
        </p:grpSpPr>
        <p:sp>
          <p:nvSpPr>
            <p:cNvPr id="58" name="矩形 57"/>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5365795" y="2762750"/>
            <a:ext cx="720000" cy="720000"/>
            <a:chOff x="5412150" y="3340600"/>
            <a:chExt cx="720000" cy="720000"/>
          </a:xfrm>
        </p:grpSpPr>
        <p:sp>
          <p:nvSpPr>
            <p:cNvPr id="60" name="矩形 59"/>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p:cNvSpPr/>
          <p:nvPr/>
        </p:nvSpPr>
        <p:spPr>
          <a:xfrm>
            <a:off x="6296070" y="168275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产品特色与创新</a:t>
            </a:r>
            <a:endParaRPr lang="zh-CN" altLang="en-US" sz="2800" b="1" dirty="0">
              <a:solidFill>
                <a:schemeClr val="accent2"/>
              </a:solidFill>
            </a:endParaRPr>
          </a:p>
        </p:txBody>
      </p:sp>
      <p:sp>
        <p:nvSpPr>
          <p:cNvPr id="71" name="矩形 70"/>
          <p:cNvSpPr/>
          <p:nvPr/>
        </p:nvSpPr>
        <p:spPr>
          <a:xfrm>
            <a:off x="6296070" y="276275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软件架构</a:t>
            </a:r>
            <a:endParaRPr lang="zh-CN" altLang="en-US" sz="2800" b="1" dirty="0">
              <a:solidFill>
                <a:schemeClr val="accent2"/>
              </a:solidFill>
            </a:endParaRPr>
          </a:p>
        </p:txBody>
      </p:sp>
      <p:grpSp>
        <p:nvGrpSpPr>
          <p:cNvPr id="7" name="组合 6"/>
          <p:cNvGrpSpPr/>
          <p:nvPr/>
        </p:nvGrpSpPr>
        <p:grpSpPr>
          <a:xfrm>
            <a:off x="5365795" y="3842885"/>
            <a:ext cx="5601880" cy="720135"/>
            <a:chOff x="8650" y="6052"/>
            <a:chExt cx="8822" cy="1134"/>
          </a:xfrm>
        </p:grpSpPr>
        <p:sp>
          <p:nvSpPr>
            <p:cNvPr id="2" name="矩形 1"/>
            <p:cNvSpPr/>
            <p:nvPr/>
          </p:nvSpPr>
          <p:spPr>
            <a:xfrm>
              <a:off x="10115" y="6052"/>
              <a:ext cx="7357" cy="1134"/>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关键技术</a:t>
              </a:r>
              <a:endParaRPr lang="zh-CN" altLang="en-US" sz="2800" b="1" dirty="0">
                <a:solidFill>
                  <a:schemeClr val="accent2"/>
                </a:solidFill>
              </a:endParaRPr>
            </a:p>
          </p:txBody>
        </p:sp>
        <p:grpSp>
          <p:nvGrpSpPr>
            <p:cNvPr id="3" name="组合 2"/>
            <p:cNvGrpSpPr/>
            <p:nvPr/>
          </p:nvGrpSpPr>
          <p:grpSpPr>
            <a:xfrm>
              <a:off x="8650" y="6052"/>
              <a:ext cx="1134" cy="1134"/>
              <a:chOff x="5412150" y="3340600"/>
              <a:chExt cx="720000" cy="720000"/>
            </a:xfrm>
          </p:grpSpPr>
          <p:sp>
            <p:nvSpPr>
              <p:cNvPr id="4" name="矩形 3"/>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en-US" altLang="zh-CN" sz="3200" b="1" dirty="0"/>
              </a:p>
            </p:txBody>
          </p:sp>
          <p:sp>
            <p:nvSpPr>
              <p:cNvPr id="5" name="矩形 4"/>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 name="组合 7"/>
          <p:cNvGrpSpPr/>
          <p:nvPr/>
        </p:nvGrpSpPr>
        <p:grpSpPr>
          <a:xfrm>
            <a:off x="5365795" y="4994140"/>
            <a:ext cx="5601880" cy="720135"/>
            <a:chOff x="8650" y="6052"/>
            <a:chExt cx="8822" cy="1134"/>
          </a:xfrm>
        </p:grpSpPr>
        <p:sp>
          <p:nvSpPr>
            <p:cNvPr id="9" name="矩形 8"/>
            <p:cNvSpPr/>
            <p:nvPr>
              <p:custDataLst>
                <p:tags r:id="rId3"/>
              </p:custDataLst>
            </p:nvPr>
          </p:nvSpPr>
          <p:spPr>
            <a:xfrm>
              <a:off x="10115" y="6052"/>
              <a:ext cx="7357" cy="1134"/>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经验与教训</a:t>
              </a:r>
              <a:endParaRPr lang="zh-CN" altLang="en-US" sz="2800" b="1" dirty="0">
                <a:solidFill>
                  <a:schemeClr val="accent2"/>
                </a:solidFill>
              </a:endParaRPr>
            </a:p>
          </p:txBody>
        </p:sp>
        <p:grpSp>
          <p:nvGrpSpPr>
            <p:cNvPr id="10" name="组合 9"/>
            <p:cNvGrpSpPr/>
            <p:nvPr/>
          </p:nvGrpSpPr>
          <p:grpSpPr>
            <a:xfrm>
              <a:off x="8650" y="6052"/>
              <a:ext cx="1134" cy="1134"/>
              <a:chOff x="5412150" y="3340600"/>
              <a:chExt cx="720000" cy="720000"/>
            </a:xfrm>
          </p:grpSpPr>
          <p:sp>
            <p:nvSpPr>
              <p:cNvPr id="11" name="矩形 10"/>
              <p:cNvSpPr/>
              <p:nvPr>
                <p:custDataLst>
                  <p:tags r:id="rId4"/>
                </p:custDataLst>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5</a:t>
                </a:r>
                <a:endParaRPr lang="en-US" altLang="zh-CN" sz="3200" b="1" dirty="0"/>
              </a:p>
            </p:txBody>
          </p:sp>
          <p:sp>
            <p:nvSpPr>
              <p:cNvPr id="12" name="矩形 11"/>
              <p:cNvSpPr/>
              <p:nvPr>
                <p:custDataLst>
                  <p:tags r:id="rId5"/>
                </p:custDataLst>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p:txBody>
          <a:bodyPr/>
          <a:lstStyle/>
          <a:p>
            <a:endParaRPr lang="zh-CN" altLang="en-US"/>
          </a:p>
        </p:txBody>
      </p:sp>
      <p:sp>
        <p:nvSpPr>
          <p:cNvPr id="3" name="文本占位符 2"/>
          <p:cNvSpPr>
            <a:spLocks noGrp="1"/>
          </p:cNvSpPr>
          <p:nvPr>
            <p:ph type="body" sz="quarter" idx="13"/>
          </p:nvPr>
        </p:nvSpPr>
        <p:spPr/>
        <p:txBody>
          <a:bodyPr/>
          <a:lstStyle/>
          <a:p>
            <a:endParaRPr lang="zh-CN" altLang="en-US"/>
          </a:p>
        </p:txBody>
      </p:sp>
      <p:sp>
        <p:nvSpPr>
          <p:cNvPr id="9" name="文本占位符 3"/>
          <p:cNvSpPr>
            <a:spLocks noGrp="1"/>
          </p:cNvSpPr>
          <p:nvPr/>
        </p:nvSpPr>
        <p:spPr>
          <a:xfrm>
            <a:off x="1075351" y="43657"/>
            <a:ext cx="7081677" cy="598488"/>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32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新增收藏功能</a:t>
            </a:r>
            <a:endParaRPr lang="zh-CN" altLang="en-US"/>
          </a:p>
        </p:txBody>
      </p:sp>
      <p:pic>
        <p:nvPicPr>
          <p:cNvPr id="10" name="图片 9"/>
          <p:cNvPicPr>
            <a:picLocks noChangeAspect="1"/>
          </p:cNvPicPr>
          <p:nvPr/>
        </p:nvPicPr>
        <p:blipFill>
          <a:blip r:embed="rId1"/>
          <a:stretch>
            <a:fillRect/>
          </a:stretch>
        </p:blipFill>
        <p:spPr>
          <a:xfrm>
            <a:off x="6071235" y="722630"/>
            <a:ext cx="4143375" cy="2814955"/>
          </a:xfrm>
          <a:prstGeom prst="rect">
            <a:avLst/>
          </a:prstGeom>
        </p:spPr>
      </p:pic>
      <p:pic>
        <p:nvPicPr>
          <p:cNvPr id="11" name="图片 10"/>
          <p:cNvPicPr>
            <a:picLocks noChangeAspect="1"/>
          </p:cNvPicPr>
          <p:nvPr/>
        </p:nvPicPr>
        <p:blipFill>
          <a:blip r:embed="rId2"/>
          <a:stretch>
            <a:fillRect/>
          </a:stretch>
        </p:blipFill>
        <p:spPr>
          <a:xfrm>
            <a:off x="793750" y="3023235"/>
            <a:ext cx="4450715" cy="2842260"/>
          </a:xfrm>
          <a:prstGeom prst="rect">
            <a:avLst/>
          </a:prstGeom>
        </p:spPr>
      </p:pic>
      <p:sp>
        <p:nvSpPr>
          <p:cNvPr id="13" name="文本框 12"/>
          <p:cNvSpPr txBox="1"/>
          <p:nvPr/>
        </p:nvSpPr>
        <p:spPr>
          <a:xfrm>
            <a:off x="5493385" y="3618230"/>
            <a:ext cx="6065520" cy="2861310"/>
          </a:xfrm>
          <a:prstGeom prst="rect">
            <a:avLst/>
          </a:prstGeom>
          <a:noFill/>
        </p:spPr>
        <p:txBody>
          <a:bodyPr wrap="square" rtlCol="0">
            <a:spAutoFit/>
          </a:bodyPr>
          <a:lstStyle/>
          <a:p>
            <a:r>
              <a:rPr lang="en-US" altLang="zh-CN"/>
              <a:t>1. </a:t>
            </a:r>
            <a:r>
              <a:rPr lang="zh-CN" altLang="en-US"/>
              <a:t>用户可以在</a:t>
            </a:r>
            <a:r>
              <a:rPr lang="en-US" altLang="zh-CN"/>
              <a:t>Post</a:t>
            </a:r>
            <a:r>
              <a:rPr lang="zh-CN" altLang="en-US"/>
              <a:t>的详情页对相应的</a:t>
            </a:r>
            <a:r>
              <a:rPr lang="en-US" altLang="zh-CN"/>
              <a:t>Post</a:t>
            </a:r>
            <a:r>
              <a:rPr lang="zh-CN" altLang="en-US"/>
              <a:t>进行收藏</a:t>
            </a:r>
            <a:endParaRPr lang="zh-CN" altLang="en-US"/>
          </a:p>
          <a:p>
            <a:endParaRPr lang="zh-CN" altLang="en-US"/>
          </a:p>
          <a:p>
            <a:r>
              <a:rPr lang="en-US" altLang="zh-CN"/>
              <a:t>2. </a:t>
            </a:r>
            <a:r>
              <a:rPr lang="zh-CN" altLang="en-US"/>
              <a:t>可以创建新的收藏夹，对收藏内容分类管理</a:t>
            </a:r>
            <a:endParaRPr lang="zh-CN" altLang="en-US"/>
          </a:p>
          <a:p>
            <a:endParaRPr lang="zh-CN" altLang="en-US"/>
          </a:p>
          <a:p>
            <a:r>
              <a:rPr lang="en-US" altLang="zh-CN"/>
              <a:t>3. </a:t>
            </a:r>
            <a:r>
              <a:rPr lang="zh-CN" altLang="en-US"/>
              <a:t>收藏的内容可以在个人中心中阅览。</a:t>
            </a:r>
            <a:endParaRPr lang="zh-CN" altLang="en-US"/>
          </a:p>
          <a:p>
            <a:endParaRPr lang="zh-CN" altLang="en-US"/>
          </a:p>
          <a:p>
            <a:r>
              <a:rPr lang="en-US" altLang="zh-CN"/>
              <a:t>4. </a:t>
            </a:r>
            <a:r>
              <a:rPr lang="zh-CN" altLang="en-US"/>
              <a:t>实现上，前端负责添加相应的按键和点击函数，后端负责创建对应的类，在触发事件时进行相应的数据库更新操作。</a:t>
            </a:r>
            <a:endParaRPr lang="zh-CN" altLang="en-US"/>
          </a:p>
          <a:p>
            <a:endParaRPr lang="zh-CN" altLang="en-US"/>
          </a:p>
        </p:txBody>
      </p:sp>
      <p:pic>
        <p:nvPicPr>
          <p:cNvPr id="14" name="图片 13"/>
          <p:cNvPicPr>
            <a:picLocks noChangeAspect="1"/>
          </p:cNvPicPr>
          <p:nvPr/>
        </p:nvPicPr>
        <p:blipFill>
          <a:blip r:embed="rId3"/>
          <a:stretch>
            <a:fillRect/>
          </a:stretch>
        </p:blipFill>
        <p:spPr>
          <a:xfrm>
            <a:off x="555625" y="1393825"/>
            <a:ext cx="4688840" cy="105600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发布</a:t>
            </a:r>
            <a:r>
              <a:rPr lang="en-US" altLang="zh-CN" dirty="0"/>
              <a:t>Post</a:t>
            </a:r>
            <a:r>
              <a:rPr lang="zh-CN" altLang="en-US" dirty="0"/>
              <a:t>的功能优化</a:t>
            </a:r>
            <a:endParaRPr lang="zh-CN" altLang="en-US" dirty="0"/>
          </a:p>
        </p:txBody>
      </p:sp>
      <p:sp>
        <p:nvSpPr>
          <p:cNvPr id="35" name="right-quote-sign_36811"/>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6" name="right-quote-sign_36811"/>
          <p:cNvSpPr>
            <a:spLocks noChangeAspect="1"/>
          </p:cNvSpPr>
          <p:nvPr/>
        </p:nvSpPr>
        <p:spPr bwMode="auto">
          <a:xfrm>
            <a:off x="11492861" y="463483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2" name="矩形 1"/>
          <p:cNvSpPr/>
          <p:nvPr/>
        </p:nvSpPr>
        <p:spPr>
          <a:xfrm>
            <a:off x="5993431" y="1255078"/>
            <a:ext cx="5400373" cy="4791303"/>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4" name="文本框 3"/>
          <p:cNvSpPr txBox="1"/>
          <p:nvPr/>
        </p:nvSpPr>
        <p:spPr>
          <a:xfrm>
            <a:off x="6126480" y="1444625"/>
            <a:ext cx="5133975" cy="4770537"/>
          </a:xfrm>
          <a:prstGeom prst="rect">
            <a:avLst/>
          </a:prstGeom>
          <a:noFill/>
        </p:spPr>
        <p:txBody>
          <a:bodyPr wrap="square" rtlCol="0">
            <a:spAutoFit/>
          </a:bodyPr>
          <a:lstStyle/>
          <a:p>
            <a:r>
              <a:rPr lang="en-US" altLang="zh-CN" sz="1600" dirty="0"/>
              <a:t>1. </a:t>
            </a:r>
            <a:r>
              <a:rPr lang="zh-CN" altLang="en-US" sz="1600" dirty="0"/>
              <a:t>目前</a:t>
            </a:r>
            <a:r>
              <a:rPr lang="en-US" altLang="zh-CN" sz="1600" dirty="0"/>
              <a:t>Post </a:t>
            </a:r>
            <a:r>
              <a:rPr lang="zh-CN" altLang="en-US" sz="1600" dirty="0"/>
              <a:t>可以进行富文本的输入，同时可以自定义文本中插入图片的位置。实现了直接拖拽上传图片。</a:t>
            </a:r>
            <a:endParaRPr lang="zh-CN" altLang="en-US" sz="1600" dirty="0"/>
          </a:p>
          <a:p>
            <a:endParaRPr lang="zh-CN" altLang="en-US" sz="1600" dirty="0"/>
          </a:p>
          <a:p>
            <a:r>
              <a:rPr lang="en-US" altLang="zh-CN" sz="1600" dirty="0"/>
              <a:t>2. </a:t>
            </a:r>
            <a:r>
              <a:rPr lang="zh-CN" altLang="en-US" sz="1600" dirty="0"/>
              <a:t>在图片分辨率较大的时候，对图片进行等比例压缩。既能改进用户输入体验，又能降低服务器存储压力。</a:t>
            </a:r>
            <a:endParaRPr lang="zh-CN" altLang="en-US" sz="1600" dirty="0"/>
          </a:p>
          <a:p>
            <a:endParaRPr lang="zh-CN" altLang="en-US" sz="1600" dirty="0"/>
          </a:p>
          <a:p>
            <a:r>
              <a:rPr lang="en-US" altLang="zh-CN" sz="1600" dirty="0"/>
              <a:t>3. </a:t>
            </a:r>
            <a:r>
              <a:rPr lang="zh-CN" altLang="en-US" sz="1600" dirty="0"/>
              <a:t>一旦用户在富文本框内加入一张图片，服务器端会在后端将图片保存。但用户可能在编辑过程中删除掉原本上传的图片。对于富文本编辑器，该“删除”行为只是删除了一行</a:t>
            </a:r>
            <a:r>
              <a:rPr lang="en-US" altLang="zh-CN" sz="1600" dirty="0"/>
              <a:t>HTML</a:t>
            </a:r>
            <a:r>
              <a:rPr lang="zh-CN" altLang="en-US" sz="1600" dirty="0"/>
              <a:t>代码，而不能真正从服务器上删除。</a:t>
            </a:r>
            <a:endParaRPr lang="en-US" altLang="zh-CN" sz="1600" dirty="0"/>
          </a:p>
          <a:p>
            <a:endParaRPr lang="en-US" altLang="zh-CN" sz="1600" dirty="0"/>
          </a:p>
          <a:p>
            <a:r>
              <a:rPr lang="zh-CN" altLang="en-US" sz="1600" dirty="0"/>
              <a:t>    我们在后端保存用户编辑帖子过程中上传所有图片的文件名，再在用户提交时利用正则表达式解析富文本内容来获取真正用到的图片集合。没有被用到的图片将从服务器上删除，节省了服务器存储空间。</a:t>
            </a:r>
            <a:endParaRPr lang="zh-CN" altLang="en-US" sz="1600" dirty="0"/>
          </a:p>
          <a:p>
            <a:endParaRPr lang="zh-CN" altLang="en-US" sz="1600" dirty="0"/>
          </a:p>
          <a:p>
            <a:endParaRPr lang="zh-CN" altLang="en-US" sz="1600" dirty="0"/>
          </a:p>
          <a:p>
            <a:endParaRPr lang="zh-CN" altLang="en-US" sz="1600" dirty="0"/>
          </a:p>
          <a:p>
            <a:endParaRPr lang="zh-CN" altLang="en-US" sz="1600" dirty="0"/>
          </a:p>
        </p:txBody>
      </p:sp>
      <p:pic>
        <p:nvPicPr>
          <p:cNvPr id="7" name="图片 1"/>
          <p:cNvPicPr>
            <a:picLocks noChangeAspect="1"/>
          </p:cNvPicPr>
          <p:nvPr/>
        </p:nvPicPr>
        <p:blipFill>
          <a:blip r:embed="rId1"/>
          <a:stretch>
            <a:fillRect/>
          </a:stretch>
        </p:blipFill>
        <p:spPr>
          <a:xfrm>
            <a:off x="613093" y="1255395"/>
            <a:ext cx="5098415" cy="452882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消息通知系统的改进</a:t>
            </a:r>
            <a:endParaRPr lang="zh-CN" altLang="en-US" dirty="0"/>
          </a:p>
        </p:txBody>
      </p:sp>
      <p:sp>
        <p:nvSpPr>
          <p:cNvPr id="2" name="文本框 1"/>
          <p:cNvSpPr txBox="1"/>
          <p:nvPr/>
        </p:nvSpPr>
        <p:spPr>
          <a:xfrm>
            <a:off x="318770" y="5396496"/>
            <a:ext cx="11849100" cy="423545"/>
          </a:xfrm>
          <a:prstGeom prst="rect">
            <a:avLst/>
          </a:prstGeom>
          <a:noFill/>
        </p:spPr>
        <p:txBody>
          <a:bodyPr wrap="square" rtlCol="0">
            <a:spAutoFit/>
          </a:bodyPr>
          <a:lstStyle/>
          <a:p>
            <a:pPr>
              <a:lnSpc>
                <a:spcPct val="120000"/>
              </a:lnSpc>
            </a:pPr>
            <a:endParaRPr lang="zh-CN" altLang="en-US" dirty="0">
              <a:solidFill>
                <a:schemeClr val="tx1">
                  <a:lumMod val="75000"/>
                  <a:lumOff val="25000"/>
                </a:schemeClr>
              </a:solidFill>
            </a:endParaRPr>
          </a:p>
        </p:txBody>
      </p:sp>
      <p:sp>
        <p:nvSpPr>
          <p:cNvPr id="32" name="平行四边形 31"/>
          <p:cNvSpPr/>
          <p:nvPr/>
        </p:nvSpPr>
        <p:spPr>
          <a:xfrm>
            <a:off x="6494569" y="173263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right-quote-sign_36811"/>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7" name="文本框 6"/>
          <p:cNvSpPr txBox="1"/>
          <p:nvPr/>
        </p:nvSpPr>
        <p:spPr>
          <a:xfrm>
            <a:off x="290544" y="3462308"/>
            <a:ext cx="5580956" cy="2392045"/>
          </a:xfrm>
          <a:prstGeom prst="rect">
            <a:avLst/>
          </a:prstGeom>
          <a:noFill/>
        </p:spPr>
        <p:txBody>
          <a:bodyPr wrap="square" rtlCol="0">
            <a:noAutofit/>
          </a:bodyPr>
          <a:lstStyle/>
          <a:p>
            <a:r>
              <a:rPr lang="en-US" altLang="zh-CN" sz="1600" dirty="0"/>
              <a:t>1. </a:t>
            </a:r>
            <a:r>
              <a:rPr lang="zh-CN" altLang="en-US" sz="1600" dirty="0"/>
              <a:t>对普通用户而言，有一个通知页面，当其发布的</a:t>
            </a:r>
            <a:r>
              <a:rPr lang="en-US" altLang="zh-CN" sz="1600" dirty="0"/>
              <a:t>post </a:t>
            </a:r>
            <a:r>
              <a:rPr lang="zh-CN" altLang="en-US" sz="1600" dirty="0"/>
              <a:t>或</a:t>
            </a:r>
            <a:r>
              <a:rPr lang="en-US" altLang="zh-CN" sz="1600" dirty="0"/>
              <a:t>comment</a:t>
            </a:r>
            <a:r>
              <a:rPr lang="zh-CN" altLang="en-US" sz="1600" dirty="0"/>
              <a:t>被点赞</a:t>
            </a:r>
            <a:r>
              <a:rPr lang="en-US" altLang="zh-CN" sz="1600" dirty="0"/>
              <a:t>/</a:t>
            </a:r>
            <a:r>
              <a:rPr lang="zh-CN" altLang="en-US" sz="1600" dirty="0"/>
              <a:t>回复</a:t>
            </a:r>
            <a:r>
              <a:rPr lang="en-US" altLang="zh-CN" sz="1600" dirty="0"/>
              <a:t>/</a:t>
            </a:r>
            <a:r>
              <a:rPr lang="zh-CN" altLang="en-US" sz="1600" dirty="0"/>
              <a:t>删除时，都会接收到通知。</a:t>
            </a:r>
            <a:r>
              <a:rPr lang="zh-CN" altLang="en-US" sz="1600" dirty="0">
                <a:solidFill>
                  <a:srgbClr val="FF0000"/>
                </a:solidFill>
              </a:rPr>
              <a:t>显示通知的顺序改为按时间降序。</a:t>
            </a:r>
            <a:endParaRPr lang="zh-CN" altLang="en-US" sz="1600" dirty="0">
              <a:solidFill>
                <a:srgbClr val="FF0000"/>
              </a:solidFill>
            </a:endParaRPr>
          </a:p>
          <a:p>
            <a:endParaRPr lang="en-US" altLang="zh-CN" sz="1600" dirty="0"/>
          </a:p>
          <a:p>
            <a:r>
              <a:rPr lang="en-US" altLang="zh-CN" sz="1600" dirty="0">
                <a:solidFill>
                  <a:srgbClr val="FF0000"/>
                </a:solidFill>
              </a:rPr>
              <a:t>2. </a:t>
            </a:r>
            <a:r>
              <a:rPr lang="zh-CN" altLang="en-US" sz="1600" dirty="0">
                <a:solidFill>
                  <a:srgbClr val="FF0000"/>
                </a:solidFill>
              </a:rPr>
              <a:t>通知界面显示的提示文本为帖子标题或帖子</a:t>
            </a:r>
            <a:r>
              <a:rPr lang="en-US" altLang="zh-CN" sz="1600" dirty="0">
                <a:solidFill>
                  <a:srgbClr val="FF0000"/>
                </a:solidFill>
              </a:rPr>
              <a:t>/</a:t>
            </a:r>
            <a:r>
              <a:rPr lang="zh-CN" altLang="en-US" sz="1600" dirty="0">
                <a:solidFill>
                  <a:srgbClr val="FF0000"/>
                </a:solidFill>
              </a:rPr>
              <a:t>评论内容。超出一定长度的内容用省略号隐去，去掉了内容的富文本样式，将图片显示为“</a:t>
            </a:r>
            <a:r>
              <a:rPr lang="en-US" altLang="zh-CN" sz="1600" dirty="0">
                <a:solidFill>
                  <a:srgbClr val="FF0000"/>
                </a:solidFill>
              </a:rPr>
              <a:t>[</a:t>
            </a:r>
            <a:r>
              <a:rPr lang="zh-CN" altLang="en-US" sz="1600" dirty="0">
                <a:solidFill>
                  <a:srgbClr val="FF0000"/>
                </a:solidFill>
              </a:rPr>
              <a:t>图片</a:t>
            </a:r>
            <a:r>
              <a:rPr lang="en-US" altLang="zh-CN" sz="1600" dirty="0">
                <a:solidFill>
                  <a:srgbClr val="FF0000"/>
                </a:solidFill>
              </a:rPr>
              <a:t>]</a:t>
            </a:r>
            <a:r>
              <a:rPr lang="zh-CN" altLang="en-US" sz="1600" dirty="0">
                <a:solidFill>
                  <a:srgbClr val="FF0000"/>
                </a:solidFill>
              </a:rPr>
              <a:t>”字样。</a:t>
            </a:r>
            <a:endParaRPr lang="en-US" altLang="zh-CN" sz="1600" dirty="0">
              <a:solidFill>
                <a:srgbClr val="FF0000"/>
              </a:solidFill>
            </a:endParaRPr>
          </a:p>
          <a:p>
            <a:endParaRPr lang="en-US" altLang="zh-CN" sz="1600" dirty="0"/>
          </a:p>
          <a:p>
            <a:r>
              <a:rPr lang="en-US" altLang="zh-CN" sz="1600" dirty="0"/>
              <a:t>3. </a:t>
            </a:r>
            <a:r>
              <a:rPr lang="zh-CN" altLang="en-US" sz="1600" dirty="0"/>
              <a:t>点击点赞或回复通知会跳转到相应帖子。</a:t>
            </a:r>
            <a:endParaRPr lang="en-US" altLang="zh-CN" sz="1600" dirty="0"/>
          </a:p>
          <a:p>
            <a:endParaRPr lang="en-US" altLang="zh-CN" sz="1600" dirty="0"/>
          </a:p>
          <a:p>
            <a:r>
              <a:rPr lang="en-US" altLang="zh-CN" sz="1600" dirty="0">
                <a:solidFill>
                  <a:srgbClr val="FF0000"/>
                </a:solidFill>
              </a:rPr>
              <a:t>4. </a:t>
            </a:r>
            <a:r>
              <a:rPr lang="zh-CN" altLang="en-US" sz="1600" dirty="0">
                <a:solidFill>
                  <a:srgbClr val="FF0000"/>
                </a:solidFill>
              </a:rPr>
              <a:t>点击删帖通知，将再次向后端发送请求，在弹窗中加载删帖理由和被删除内容。</a:t>
            </a:r>
            <a:endParaRPr lang="zh-CN" altLang="en-US" sz="1600" dirty="0">
              <a:solidFill>
                <a:srgbClr val="FF0000"/>
              </a:solidFill>
            </a:endParaRPr>
          </a:p>
          <a:p>
            <a:endParaRPr lang="zh-CN" altLang="en-US" sz="1600" dirty="0"/>
          </a:p>
          <a:p>
            <a:endParaRPr lang="zh-CN" altLang="en-US" sz="1600" dirty="0"/>
          </a:p>
        </p:txBody>
      </p:sp>
      <p:sp>
        <p:nvSpPr>
          <p:cNvPr id="6" name="文本框 5"/>
          <p:cNvSpPr txBox="1"/>
          <p:nvPr/>
        </p:nvSpPr>
        <p:spPr>
          <a:xfrm>
            <a:off x="6278013" y="3462308"/>
            <a:ext cx="5297805" cy="2392045"/>
          </a:xfrm>
          <a:prstGeom prst="rect">
            <a:avLst/>
          </a:prstGeom>
          <a:noFill/>
        </p:spPr>
        <p:txBody>
          <a:bodyPr wrap="square" rtlCol="0" anchor="t">
            <a:noAutofit/>
          </a:bodyPr>
          <a:lstStyle/>
          <a:p>
            <a:r>
              <a:rPr lang="en-US" altLang="zh-CN" sz="1600" dirty="0">
                <a:sym typeface="+mn-ea"/>
              </a:rPr>
              <a:t>1. </a:t>
            </a:r>
            <a:r>
              <a:rPr lang="zh-CN" altLang="en-US" sz="1600" dirty="0">
                <a:sym typeface="+mn-ea"/>
              </a:rPr>
              <a:t>另外具有管理员通知页面，记录用户对于特定</a:t>
            </a:r>
            <a:r>
              <a:rPr lang="en-US" altLang="zh-CN" sz="1600" dirty="0">
                <a:sym typeface="+mn-ea"/>
              </a:rPr>
              <a:t>post, </a:t>
            </a:r>
            <a:r>
              <a:rPr lang="zh-CN" altLang="en-US" sz="1600" dirty="0">
                <a:sym typeface="+mn-ea"/>
              </a:rPr>
              <a:t>特定评论的举报。管理员可点击链接跳转到相应区域，对其进行处理。</a:t>
            </a:r>
            <a:endParaRPr lang="zh-CN" altLang="en-US" sz="1600" dirty="0"/>
          </a:p>
          <a:p>
            <a:endParaRPr lang="zh-CN" altLang="en-US" sz="1600" dirty="0"/>
          </a:p>
          <a:p>
            <a:r>
              <a:rPr lang="en-US" altLang="zh-CN" sz="1600" dirty="0">
                <a:sym typeface="+mn-ea"/>
              </a:rPr>
              <a:t>2. </a:t>
            </a:r>
            <a:r>
              <a:rPr lang="zh-CN" altLang="en-US" sz="1600" dirty="0">
                <a:sym typeface="+mn-ea"/>
              </a:rPr>
              <a:t>其他用户的举报时会发送一个表单，后端接收到后，将举报信息存入数据库。</a:t>
            </a:r>
            <a:endParaRPr lang="zh-CN" altLang="en-US" sz="1600" dirty="0"/>
          </a:p>
          <a:p>
            <a:endParaRPr lang="zh-CN" altLang="en-US" sz="1600" dirty="0"/>
          </a:p>
          <a:p>
            <a:r>
              <a:rPr lang="zh-CN" altLang="en-US" sz="1600" dirty="0">
                <a:sym typeface="+mn-ea"/>
              </a:rPr>
              <a:t>（所有管理员共享同一个举报信息数据库）</a:t>
            </a:r>
            <a:endParaRPr lang="zh-CN" altLang="en-US" sz="1600" dirty="0"/>
          </a:p>
          <a:p>
            <a:r>
              <a:rPr lang="en-US" altLang="zh-CN" dirty="0">
                <a:sym typeface="+mn-ea"/>
              </a:rPr>
              <a:t> </a:t>
            </a:r>
            <a:endParaRPr lang="zh-CN" altLang="en-US" dirty="0"/>
          </a:p>
          <a:p>
            <a:endParaRPr lang="zh-CN" altLang="en-US" dirty="0"/>
          </a:p>
        </p:txBody>
      </p:sp>
      <p:pic>
        <p:nvPicPr>
          <p:cNvPr id="9" name="图片 8"/>
          <p:cNvPicPr>
            <a:picLocks noChangeAspect="1"/>
          </p:cNvPicPr>
          <p:nvPr/>
        </p:nvPicPr>
        <p:blipFill rotWithShape="1">
          <a:blip r:embed="rId1"/>
          <a:srcRect t="2584" b="18454"/>
          <a:stretch>
            <a:fillRect/>
          </a:stretch>
        </p:blipFill>
        <p:spPr>
          <a:xfrm>
            <a:off x="8892222" y="919735"/>
            <a:ext cx="2683596" cy="2307000"/>
          </a:xfrm>
          <a:prstGeom prst="rect">
            <a:avLst/>
          </a:prstGeom>
        </p:spPr>
      </p:pic>
      <p:pic>
        <p:nvPicPr>
          <p:cNvPr id="15" name="图片 14"/>
          <p:cNvPicPr>
            <a:picLocks noChangeAspect="1"/>
          </p:cNvPicPr>
          <p:nvPr/>
        </p:nvPicPr>
        <p:blipFill rotWithShape="1">
          <a:blip r:embed="rId2"/>
          <a:srcRect t="9828" b="8742"/>
          <a:stretch>
            <a:fillRect/>
          </a:stretch>
        </p:blipFill>
        <p:spPr>
          <a:xfrm>
            <a:off x="181472" y="919734"/>
            <a:ext cx="7580296" cy="1171575"/>
          </a:xfrm>
          <a:prstGeom prst="rect">
            <a:avLst/>
          </a:prstGeom>
        </p:spPr>
      </p:pic>
      <p:pic>
        <p:nvPicPr>
          <p:cNvPr id="17" name="图片 16"/>
          <p:cNvPicPr>
            <a:picLocks noChangeAspect="1"/>
          </p:cNvPicPr>
          <p:nvPr/>
        </p:nvPicPr>
        <p:blipFill>
          <a:blip r:embed="rId3"/>
          <a:stretch>
            <a:fillRect/>
          </a:stretch>
        </p:blipFill>
        <p:spPr>
          <a:xfrm>
            <a:off x="181472" y="2118435"/>
            <a:ext cx="8343014" cy="95955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推荐系统</a:t>
            </a:r>
            <a:endParaRPr lang="zh-CN" altLang="en-US" dirty="0"/>
          </a:p>
        </p:txBody>
      </p:sp>
      <p:sp>
        <p:nvSpPr>
          <p:cNvPr id="35" name="right-quote-sign_36811"/>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1" name="矩形 30"/>
          <p:cNvSpPr/>
          <p:nvPr/>
        </p:nvSpPr>
        <p:spPr>
          <a:xfrm>
            <a:off x="6048375" y="641985"/>
            <a:ext cx="5951220" cy="6028055"/>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p:cNvSpPr/>
          <p:nvPr/>
        </p:nvSpPr>
        <p:spPr>
          <a:xfrm>
            <a:off x="6177704" y="773147"/>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p:cNvSpPr txBox="1"/>
          <p:nvPr/>
        </p:nvSpPr>
        <p:spPr>
          <a:xfrm>
            <a:off x="6350000" y="1103630"/>
            <a:ext cx="4993640" cy="5727700"/>
          </a:xfrm>
          <a:prstGeom prst="rect">
            <a:avLst/>
          </a:prstGeom>
          <a:noFill/>
        </p:spPr>
        <p:txBody>
          <a:bodyPr wrap="square" rtlCol="0">
            <a:spAutoFit/>
          </a:bodyPr>
          <a:lstStyle/>
          <a:p>
            <a:pPr>
              <a:lnSpc>
                <a:spcPct val="130000"/>
              </a:lnSpc>
            </a:pPr>
            <a:r>
              <a:rPr lang="zh-CN" altLang="en-US" sz="1600" b="1">
                <a:sym typeface="+mn-ea"/>
              </a:rPr>
              <a:t>协同过滤</a:t>
            </a:r>
            <a:r>
              <a:rPr lang="en-US" altLang="zh-CN" sz="1600" b="1">
                <a:sym typeface="+mn-ea"/>
              </a:rPr>
              <a:t> </a:t>
            </a:r>
            <a:r>
              <a:rPr lang="zh-CN" altLang="en-US" sz="1600">
                <a:sym typeface="+mn-ea"/>
              </a:rPr>
              <a:t>（</a:t>
            </a:r>
            <a:r>
              <a:rPr lang="en-US" altLang="zh-CN" sz="1600">
                <a:sym typeface="+mn-ea"/>
              </a:rPr>
              <a:t>Collaborative Filtering</a:t>
            </a:r>
            <a:r>
              <a:rPr lang="zh-CN" altLang="en-US" sz="1600">
                <a:sym typeface="+mn-ea"/>
              </a:rPr>
              <a:t>）：</a:t>
            </a:r>
            <a:endParaRPr lang="zh-CN" altLang="en-US" sz="1600">
              <a:sym typeface="+mn-ea"/>
            </a:endParaRPr>
          </a:p>
          <a:p>
            <a:pPr>
              <a:lnSpc>
                <a:spcPct val="130000"/>
              </a:lnSpc>
            </a:pPr>
            <a:r>
              <a:rPr lang="zh-CN" altLang="en-US" sz="1600" b="1">
                <a:solidFill>
                  <a:schemeClr val="accent1"/>
                </a:solidFill>
                <a:effectLst>
                  <a:outerShdw blurRad="38100" dist="25400" dir="5400000" algn="ctr" rotWithShape="0">
                    <a:srgbClr val="6E747A">
                      <a:alpha val="43000"/>
                    </a:srgbClr>
                  </a:outerShdw>
                </a:effectLst>
                <a:sym typeface="+mn-ea"/>
              </a:rPr>
              <a:t>实现：</a:t>
            </a:r>
            <a:endParaRPr lang="zh-CN" altLang="en-US" sz="1600" b="1">
              <a:solidFill>
                <a:schemeClr val="accent1"/>
              </a:solidFill>
              <a:effectLst>
                <a:outerShdw blurRad="38100" dist="25400" dir="5400000" algn="ctr" rotWithShape="0">
                  <a:srgbClr val="6E747A">
                    <a:alpha val="43000"/>
                  </a:srgbClr>
                </a:outerShdw>
              </a:effectLst>
              <a:sym typeface="+mn-ea"/>
            </a:endParaRPr>
          </a:p>
          <a:p>
            <a:pPr>
              <a:lnSpc>
                <a:spcPct val="130000"/>
              </a:lnSpc>
            </a:pPr>
            <a:r>
              <a:rPr lang="en-US" altLang="zh-CN">
                <a:sym typeface="+mn-ea"/>
              </a:rPr>
              <a:t>1. </a:t>
            </a:r>
            <a:r>
              <a:rPr lang="zh-CN" altLang="en-US">
                <a:sym typeface="+mn-ea"/>
              </a:rPr>
              <a:t>在后端构建用户和</a:t>
            </a:r>
            <a:r>
              <a:rPr lang="en-US" altLang="zh-CN">
                <a:sym typeface="+mn-ea"/>
              </a:rPr>
              <a:t>post</a:t>
            </a:r>
            <a:r>
              <a:rPr lang="zh-CN" altLang="en-US">
                <a:sym typeface="+mn-ea"/>
              </a:rPr>
              <a:t>之间的点赞关系，得到相应的用户和</a:t>
            </a:r>
            <a:r>
              <a:rPr lang="en-US" altLang="zh-CN">
                <a:sym typeface="+mn-ea"/>
              </a:rPr>
              <a:t>Post </a:t>
            </a:r>
            <a:r>
              <a:rPr lang="zh-CN" altLang="en-US">
                <a:sym typeface="+mn-ea"/>
              </a:rPr>
              <a:t>的</a:t>
            </a:r>
            <a:r>
              <a:rPr lang="zh-CN" altLang="en-US" b="1">
                <a:sym typeface="+mn-ea"/>
              </a:rPr>
              <a:t>关联矩阵</a:t>
            </a:r>
            <a:endParaRPr lang="zh-CN" altLang="en-US"/>
          </a:p>
          <a:p>
            <a:pPr>
              <a:lnSpc>
                <a:spcPct val="130000"/>
              </a:lnSpc>
            </a:pPr>
            <a:r>
              <a:rPr lang="en-US" altLang="zh-CN">
                <a:sym typeface="+mn-ea"/>
              </a:rPr>
              <a:t>2.  </a:t>
            </a:r>
            <a:r>
              <a:rPr lang="zh-CN" altLang="en-US">
                <a:sym typeface="+mn-ea"/>
              </a:rPr>
              <a:t>根据该关联矩阵来计算用户之间的相似度，将相似度进行排序，即可实现推荐关注的用户。</a:t>
            </a:r>
            <a:endParaRPr lang="zh-CN" altLang="en-US"/>
          </a:p>
          <a:p>
            <a:pPr>
              <a:lnSpc>
                <a:spcPct val="130000"/>
              </a:lnSpc>
            </a:pPr>
            <a:r>
              <a:rPr lang="en-US" altLang="zh-CN">
                <a:sym typeface="+mn-ea"/>
              </a:rPr>
              <a:t>3. </a:t>
            </a:r>
            <a:r>
              <a:rPr lang="zh-CN" altLang="en-US">
                <a:sym typeface="+mn-ea"/>
              </a:rPr>
              <a:t>在协同过滤中，分为</a:t>
            </a:r>
            <a:r>
              <a:rPr lang="en-US" altLang="zh-CN">
                <a:sym typeface="+mn-ea"/>
              </a:rPr>
              <a:t>User-based, Post-based </a:t>
            </a:r>
            <a:r>
              <a:rPr lang="zh-CN" altLang="en-US">
                <a:sym typeface="+mn-ea"/>
              </a:rPr>
              <a:t>的过滤方法，两者综合考虑，从中筛选出高分的</a:t>
            </a:r>
            <a:r>
              <a:rPr lang="en-US" altLang="zh-CN">
                <a:sym typeface="+mn-ea"/>
              </a:rPr>
              <a:t>Post</a:t>
            </a:r>
            <a:r>
              <a:rPr lang="zh-CN" altLang="en-US">
                <a:sym typeface="+mn-ea"/>
              </a:rPr>
              <a:t>以实现推荐</a:t>
            </a:r>
            <a:r>
              <a:rPr lang="en-US" altLang="zh-CN">
                <a:sym typeface="+mn-ea"/>
              </a:rPr>
              <a:t>Post。</a:t>
            </a:r>
            <a:endParaRPr lang="en-US" altLang="zh-CN">
              <a:sym typeface="+mn-ea"/>
            </a:endParaRPr>
          </a:p>
          <a:p>
            <a:pPr>
              <a:lnSpc>
                <a:spcPct val="130000"/>
              </a:lnSpc>
            </a:pPr>
            <a:r>
              <a:rPr lang="zh-CN" altLang="en-US">
                <a:solidFill>
                  <a:schemeClr val="accent1"/>
                </a:solidFill>
                <a:effectLst>
                  <a:outerShdw blurRad="38100" dist="25400" dir="5400000" algn="ctr" rotWithShape="0">
                    <a:srgbClr val="6E747A">
                      <a:alpha val="43000"/>
                    </a:srgbClr>
                  </a:outerShdw>
                </a:effectLst>
                <a:sym typeface="+mn-ea"/>
              </a:rPr>
              <a:t>优点：</a:t>
            </a:r>
            <a:endParaRPr lang="zh-CN" altLang="en-US">
              <a:solidFill>
                <a:schemeClr val="accent1"/>
              </a:solidFill>
              <a:effectLst>
                <a:outerShdw blurRad="38100" dist="25400" dir="5400000" algn="ctr" rotWithShape="0">
                  <a:srgbClr val="6E747A">
                    <a:alpha val="43000"/>
                  </a:srgbClr>
                </a:outerShdw>
              </a:effectLst>
              <a:sym typeface="+mn-ea"/>
            </a:endParaRPr>
          </a:p>
          <a:p>
            <a:pPr>
              <a:lnSpc>
                <a:spcPct val="130000"/>
              </a:lnSpc>
            </a:pPr>
            <a:r>
              <a:rPr lang="zh-CN" altLang="en-US">
                <a:sym typeface="+mn-ea"/>
              </a:rPr>
              <a:t>（</a:t>
            </a:r>
            <a:r>
              <a:rPr lang="en-US" altLang="zh-CN">
                <a:sym typeface="+mn-ea"/>
              </a:rPr>
              <a:t>1) </a:t>
            </a:r>
            <a:r>
              <a:rPr lang="zh-CN" altLang="en-US">
                <a:sym typeface="+mn-ea"/>
              </a:rPr>
              <a:t>计算量小，服务器和客户端的负担都较小</a:t>
            </a:r>
            <a:endParaRPr lang="zh-CN" altLang="en-US">
              <a:sym typeface="+mn-ea"/>
            </a:endParaRPr>
          </a:p>
          <a:p>
            <a:pPr>
              <a:lnSpc>
                <a:spcPct val="130000"/>
              </a:lnSpc>
            </a:pPr>
            <a:r>
              <a:rPr lang="zh-CN" altLang="en-US">
                <a:sym typeface="+mn-ea"/>
              </a:rPr>
              <a:t>（</a:t>
            </a:r>
            <a:r>
              <a:rPr lang="en-US" altLang="zh-CN">
                <a:sym typeface="+mn-ea"/>
              </a:rPr>
              <a:t>2</a:t>
            </a:r>
            <a:r>
              <a:rPr lang="zh-CN" altLang="en-US">
                <a:sym typeface="+mn-ea"/>
              </a:rPr>
              <a:t>）在数据量较少的情况下，算法的效率要优于深度学习的大模型。</a:t>
            </a:r>
            <a:endParaRPr lang="zh-CN" altLang="en-US">
              <a:sym typeface="+mn-ea"/>
            </a:endParaRPr>
          </a:p>
          <a:p>
            <a:pPr>
              <a:lnSpc>
                <a:spcPct val="130000"/>
              </a:lnSpc>
            </a:pPr>
            <a:r>
              <a:rPr lang="zh-CN" altLang="en-US">
                <a:sym typeface="+mn-ea"/>
              </a:rPr>
              <a:t>（</a:t>
            </a:r>
            <a:r>
              <a:rPr lang="en-US" altLang="zh-CN">
                <a:sym typeface="+mn-ea"/>
              </a:rPr>
              <a:t>3</a:t>
            </a:r>
            <a:r>
              <a:rPr lang="zh-CN" altLang="en-US">
                <a:sym typeface="+mn-ea"/>
              </a:rPr>
              <a:t>）推荐过程可以实时更新</a:t>
            </a:r>
            <a:endParaRPr lang="zh-CN" altLang="en-US">
              <a:sym typeface="+mn-ea"/>
            </a:endParaRPr>
          </a:p>
          <a:p>
            <a:pPr>
              <a:lnSpc>
                <a:spcPct val="130000"/>
              </a:lnSpc>
            </a:pPr>
            <a:endParaRPr lang="en-US" altLang="zh-CN">
              <a:sym typeface="+mn-ea"/>
            </a:endParaRPr>
          </a:p>
          <a:p>
            <a:pPr>
              <a:lnSpc>
                <a:spcPct val="130000"/>
              </a:lnSpc>
            </a:pPr>
            <a:endParaRPr lang="zh-CN" altLang="en-US" sz="1600" b="1" dirty="0">
              <a:solidFill>
                <a:srgbClr val="CB4B16"/>
              </a:solidFill>
              <a:latin typeface="Consolas" panose="020B0609020204030204" charset="0"/>
              <a:sym typeface="+mn-ea"/>
            </a:endParaRPr>
          </a:p>
        </p:txBody>
      </p:sp>
      <p:sp>
        <p:nvSpPr>
          <p:cNvPr id="6" name="right-quote-sign_36811"/>
          <p:cNvSpPr>
            <a:spLocks noChangeAspect="1"/>
          </p:cNvSpPr>
          <p:nvPr/>
        </p:nvSpPr>
        <p:spPr bwMode="auto">
          <a:xfrm>
            <a:off x="11492861" y="463483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2" name="图片 1"/>
          <p:cNvPicPr>
            <a:picLocks noChangeAspect="1"/>
          </p:cNvPicPr>
          <p:nvPr>
            <p:custDataLst>
              <p:tags r:id="rId1"/>
            </p:custDataLst>
          </p:nvPr>
        </p:nvPicPr>
        <p:blipFill>
          <a:blip r:embed="rId2"/>
          <a:srcRect b="7566"/>
          <a:stretch>
            <a:fillRect/>
          </a:stretch>
        </p:blipFill>
        <p:spPr>
          <a:xfrm>
            <a:off x="126365" y="1015365"/>
            <a:ext cx="5976620" cy="411162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多样化搜索功能</a:t>
            </a:r>
            <a:endParaRPr lang="zh-CN" altLang="en-US" dirty="0"/>
          </a:p>
        </p:txBody>
      </p:sp>
      <p:sp>
        <p:nvSpPr>
          <p:cNvPr id="2" name="文本框 1"/>
          <p:cNvSpPr txBox="1"/>
          <p:nvPr/>
        </p:nvSpPr>
        <p:spPr>
          <a:xfrm>
            <a:off x="318770" y="5396496"/>
            <a:ext cx="11849100" cy="423545"/>
          </a:xfrm>
          <a:prstGeom prst="rect">
            <a:avLst/>
          </a:prstGeom>
          <a:noFill/>
        </p:spPr>
        <p:txBody>
          <a:bodyPr wrap="square" rtlCol="0">
            <a:spAutoFit/>
          </a:bodyPr>
          <a:lstStyle/>
          <a:p>
            <a:pPr>
              <a:lnSpc>
                <a:spcPct val="120000"/>
              </a:lnSpc>
            </a:pPr>
            <a:endParaRPr lang="zh-CN" altLang="en-US" dirty="0">
              <a:solidFill>
                <a:schemeClr val="tx1">
                  <a:lumMod val="75000"/>
                  <a:lumOff val="25000"/>
                </a:schemeClr>
              </a:solidFill>
            </a:endParaRPr>
          </a:p>
        </p:txBody>
      </p:sp>
      <p:pic>
        <p:nvPicPr>
          <p:cNvPr id="8" name="图片 7" descr="search1"/>
          <p:cNvPicPr>
            <a:picLocks noChangeAspect="1"/>
          </p:cNvPicPr>
          <p:nvPr/>
        </p:nvPicPr>
        <p:blipFill>
          <a:blip r:embed="rId1"/>
          <a:stretch>
            <a:fillRect/>
          </a:stretch>
        </p:blipFill>
        <p:spPr>
          <a:xfrm>
            <a:off x="1807210" y="605155"/>
            <a:ext cx="2583815" cy="2450465"/>
          </a:xfrm>
          <a:prstGeom prst="rect">
            <a:avLst/>
          </a:prstGeom>
        </p:spPr>
      </p:pic>
      <p:sp>
        <p:nvSpPr>
          <p:cNvPr id="31" name="矩形 30"/>
          <p:cNvSpPr/>
          <p:nvPr/>
        </p:nvSpPr>
        <p:spPr>
          <a:xfrm>
            <a:off x="6395386" y="1222058"/>
            <a:ext cx="5400373" cy="459719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p:cNvSpPr/>
          <p:nvPr/>
        </p:nvSpPr>
        <p:spPr>
          <a:xfrm>
            <a:off x="6592994" y="1362427"/>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p:cNvSpPr txBox="1"/>
          <p:nvPr/>
        </p:nvSpPr>
        <p:spPr>
          <a:xfrm>
            <a:off x="7066724" y="1504184"/>
            <a:ext cx="4626997" cy="4218305"/>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搜索功能</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en-US" altLang="zh-CN" sz="2400">
                <a:sym typeface="+mn-ea"/>
              </a:rPr>
              <a:t>1. </a:t>
            </a:r>
            <a:r>
              <a:rPr lang="zh-CN" altLang="en-US" sz="2400">
                <a:sym typeface="+mn-ea"/>
              </a:rPr>
              <a:t>在软件的几乎所有页面的顶部可以进行搜索。</a:t>
            </a:r>
            <a:endParaRPr lang="zh-CN" altLang="en-US" sz="2400"/>
          </a:p>
          <a:p>
            <a:pPr>
              <a:lnSpc>
                <a:spcPct val="130000"/>
              </a:lnSpc>
            </a:pPr>
            <a:r>
              <a:rPr lang="en-US" altLang="zh-CN" sz="2400">
                <a:sym typeface="+mn-ea"/>
              </a:rPr>
              <a:t>2. </a:t>
            </a:r>
            <a:r>
              <a:rPr lang="zh-CN" altLang="en-US" sz="2400">
                <a:sym typeface="+mn-ea"/>
              </a:rPr>
              <a:t>用户在输入搜索内容，并选择搜索区域之后，提交表单至后端，后端得到搜索的数据和区域。</a:t>
            </a:r>
            <a:endParaRPr lang="zh-CN" altLang="en-US" sz="2400"/>
          </a:p>
          <a:p>
            <a:pPr>
              <a:lnSpc>
                <a:spcPct val="130000"/>
              </a:lnSpc>
            </a:pPr>
            <a:r>
              <a:rPr lang="en-US" altLang="zh-CN" sz="2400">
                <a:sym typeface="+mn-ea"/>
              </a:rPr>
              <a:t>3. </a:t>
            </a:r>
            <a:r>
              <a:rPr lang="zh-CN" altLang="en-US" sz="2400">
                <a:sym typeface="+mn-ea"/>
              </a:rPr>
              <a:t>使用</a:t>
            </a:r>
            <a:r>
              <a:rPr lang="en-US" altLang="zh-CN" sz="2400">
                <a:sym typeface="+mn-ea"/>
              </a:rPr>
              <a:t>Sqlalchemy</a:t>
            </a:r>
            <a:r>
              <a:rPr lang="zh-CN" altLang="en-US" sz="2400">
                <a:sym typeface="+mn-ea"/>
              </a:rPr>
              <a:t>来实现针对不同搜索区域的搜索。</a:t>
            </a:r>
            <a:endParaRPr lang="zh-CN" altLang="en-US" sz="2400">
              <a:sym typeface="+mn-ea"/>
            </a:endParaRPr>
          </a:p>
          <a:p>
            <a:pPr>
              <a:lnSpc>
                <a:spcPct val="130000"/>
              </a:lnSpc>
            </a:pPr>
            <a:endParaRPr lang="en-US" altLang="en-US" sz="1050" b="0" dirty="0">
              <a:solidFill>
                <a:srgbClr val="CB4B16"/>
              </a:solidFill>
              <a:latin typeface="Consolas" panose="020B0609020204030204" charset="0"/>
            </a:endParaRPr>
          </a:p>
        </p:txBody>
      </p:sp>
      <p:sp>
        <p:nvSpPr>
          <p:cNvPr id="35" name="right-quote-sign_36811"/>
          <p:cNvSpPr>
            <a:spLocks noChangeAspect="1"/>
          </p:cNvSpPr>
          <p:nvPr/>
        </p:nvSpPr>
        <p:spPr bwMode="auto">
          <a:xfrm>
            <a:off x="11492861" y="463483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9" name="图片 8" descr="search2"/>
          <p:cNvPicPr>
            <a:picLocks noChangeAspect="1"/>
          </p:cNvPicPr>
          <p:nvPr/>
        </p:nvPicPr>
        <p:blipFill>
          <a:blip r:embed="rId2"/>
          <a:stretch>
            <a:fillRect/>
          </a:stretch>
        </p:blipFill>
        <p:spPr>
          <a:xfrm>
            <a:off x="768985" y="3130550"/>
            <a:ext cx="4887595" cy="345503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管理员删除帖子或回帖</a:t>
            </a:r>
            <a:endParaRPr lang="zh-CN" altLang="en-US" dirty="0"/>
          </a:p>
        </p:txBody>
      </p:sp>
      <p:sp>
        <p:nvSpPr>
          <p:cNvPr id="31" name="矩形 30"/>
          <p:cNvSpPr/>
          <p:nvPr/>
        </p:nvSpPr>
        <p:spPr>
          <a:xfrm>
            <a:off x="6296025" y="1592580"/>
            <a:ext cx="5400675" cy="5020871"/>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p:cNvSpPr/>
          <p:nvPr/>
        </p:nvSpPr>
        <p:spPr>
          <a:xfrm>
            <a:off x="6494569" y="173263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p:cNvSpPr txBox="1"/>
          <p:nvPr/>
        </p:nvSpPr>
        <p:spPr>
          <a:xfrm>
            <a:off x="6494780" y="2093595"/>
            <a:ext cx="5093335" cy="3726180"/>
          </a:xfrm>
          <a:prstGeom prst="rect">
            <a:avLst/>
          </a:prstGeom>
          <a:noFill/>
        </p:spPr>
        <p:txBody>
          <a:bodyPr wrap="square" rtlCol="0">
            <a:noAutofit/>
          </a:bodyPr>
          <a:lstStyle/>
          <a:p>
            <a:pPr>
              <a:lnSpc>
                <a:spcPct val="130000"/>
              </a:lnSpc>
            </a:pPr>
            <a:r>
              <a:rPr lang="en-US" altLang="zh-CN" sz="1600" dirty="0">
                <a:sym typeface="+mn-ea"/>
              </a:rPr>
              <a:t>1. </a:t>
            </a:r>
            <a:r>
              <a:rPr lang="zh-CN" altLang="en-US" sz="1600" dirty="0">
                <a:sym typeface="+mn-ea"/>
              </a:rPr>
              <a:t>当接收到用户举报时，管理员可以点击链接跳转至相应页面，对</a:t>
            </a:r>
            <a:r>
              <a:rPr lang="en-US" altLang="zh-CN" sz="1600" dirty="0">
                <a:sym typeface="+mn-ea"/>
              </a:rPr>
              <a:t>post</a:t>
            </a:r>
            <a:r>
              <a:rPr lang="zh-CN" altLang="en-US" sz="1600" dirty="0">
                <a:sym typeface="+mn-ea"/>
              </a:rPr>
              <a:t>或</a:t>
            </a:r>
            <a:r>
              <a:rPr lang="en-US" altLang="zh-CN" sz="1600" dirty="0">
                <a:sym typeface="+mn-ea"/>
              </a:rPr>
              <a:t>comment</a:t>
            </a:r>
            <a:r>
              <a:rPr lang="zh-CN" altLang="en-US" sz="1600" dirty="0">
                <a:sym typeface="+mn-ea"/>
              </a:rPr>
              <a:t>进行删除。</a:t>
            </a:r>
            <a:endParaRPr lang="zh-CN" altLang="en-US" sz="1600" dirty="0">
              <a:sym typeface="+mn-ea"/>
            </a:endParaRPr>
          </a:p>
          <a:p>
            <a:pPr>
              <a:lnSpc>
                <a:spcPct val="130000"/>
              </a:lnSpc>
            </a:pPr>
            <a:endParaRPr lang="en-US" altLang="zh-CN" sz="1600" dirty="0"/>
          </a:p>
          <a:p>
            <a:pPr>
              <a:lnSpc>
                <a:spcPct val="130000"/>
              </a:lnSpc>
            </a:pPr>
            <a:r>
              <a:rPr lang="en-US" altLang="zh-CN" sz="1600" dirty="0">
                <a:sym typeface="+mn-ea"/>
              </a:rPr>
              <a:t>2. </a:t>
            </a:r>
            <a:r>
              <a:rPr lang="zh-CN" altLang="en-US" sz="1600" dirty="0">
                <a:solidFill>
                  <a:srgbClr val="FF0000"/>
                </a:solidFill>
                <a:sym typeface="+mn-ea"/>
              </a:rPr>
              <a:t>后端进行的操作不是删除数据库中信息，而是将其相关的</a:t>
            </a:r>
            <a:r>
              <a:rPr lang="en-US" altLang="zh-CN" sz="1600" dirty="0">
                <a:solidFill>
                  <a:srgbClr val="FF0000"/>
                </a:solidFill>
                <a:sym typeface="+mn-ea"/>
              </a:rPr>
              <a:t>valid</a:t>
            </a:r>
            <a:r>
              <a:rPr lang="zh-CN" altLang="en-US" sz="1600" dirty="0">
                <a:solidFill>
                  <a:srgbClr val="FF0000"/>
                </a:solidFill>
                <a:sym typeface="+mn-ea"/>
              </a:rPr>
              <a:t>字段置为</a:t>
            </a:r>
            <a:r>
              <a:rPr lang="en-US" altLang="zh-CN" sz="1600" dirty="0">
                <a:solidFill>
                  <a:srgbClr val="FF0000"/>
                </a:solidFill>
                <a:sym typeface="+mn-ea"/>
              </a:rPr>
              <a:t>0 </a:t>
            </a:r>
            <a:r>
              <a:rPr lang="zh-CN" altLang="en-US" sz="1600" dirty="0">
                <a:solidFill>
                  <a:srgbClr val="FF0000"/>
                </a:solidFill>
                <a:sym typeface="+mn-ea"/>
              </a:rPr>
              <a:t>，在前端渲染时，跳过了</a:t>
            </a:r>
            <a:r>
              <a:rPr lang="en-US" altLang="zh-CN" sz="1600" dirty="0">
                <a:solidFill>
                  <a:srgbClr val="FF0000"/>
                </a:solidFill>
                <a:sym typeface="+mn-ea"/>
              </a:rPr>
              <a:t>valid=0</a:t>
            </a:r>
            <a:r>
              <a:rPr lang="zh-CN" altLang="en-US" sz="1600" dirty="0">
                <a:solidFill>
                  <a:srgbClr val="FF0000"/>
                </a:solidFill>
                <a:sym typeface="+mn-ea"/>
              </a:rPr>
              <a:t>的</a:t>
            </a:r>
            <a:r>
              <a:rPr lang="en-US" altLang="zh-CN" sz="1600" dirty="0">
                <a:solidFill>
                  <a:srgbClr val="FF0000"/>
                </a:solidFill>
                <a:sym typeface="+mn-ea"/>
              </a:rPr>
              <a:t>post </a:t>
            </a:r>
            <a:r>
              <a:rPr lang="zh-CN" altLang="en-US" sz="1600" dirty="0">
                <a:solidFill>
                  <a:srgbClr val="FF0000"/>
                </a:solidFill>
                <a:sym typeface="+mn-ea"/>
              </a:rPr>
              <a:t>和</a:t>
            </a:r>
            <a:r>
              <a:rPr lang="en-US" altLang="zh-CN" sz="1600" dirty="0">
                <a:solidFill>
                  <a:srgbClr val="FF0000"/>
                </a:solidFill>
                <a:sym typeface="+mn-ea"/>
              </a:rPr>
              <a:t>comment</a:t>
            </a:r>
            <a:r>
              <a:rPr lang="zh-CN" altLang="en-US" sz="1600" dirty="0">
                <a:solidFill>
                  <a:srgbClr val="FF0000"/>
                </a:solidFill>
                <a:sym typeface="+mn-ea"/>
              </a:rPr>
              <a:t>，这样的设计是删帖通知中显示被删除内容的基础，也方便了后续的很多实现和撤销操作。</a:t>
            </a:r>
            <a:endParaRPr lang="zh-CN" altLang="en-US" sz="1600" dirty="0">
              <a:solidFill>
                <a:srgbClr val="FF0000"/>
              </a:solidFill>
              <a:sym typeface="+mn-ea"/>
            </a:endParaRPr>
          </a:p>
          <a:p>
            <a:pPr>
              <a:lnSpc>
                <a:spcPct val="130000"/>
              </a:lnSpc>
            </a:pPr>
            <a:endParaRPr lang="zh-CN" altLang="en-US" sz="1600" dirty="0">
              <a:solidFill>
                <a:srgbClr val="FF0000"/>
              </a:solidFill>
            </a:endParaRPr>
          </a:p>
          <a:p>
            <a:pPr>
              <a:lnSpc>
                <a:spcPct val="130000"/>
              </a:lnSpc>
            </a:pPr>
            <a:r>
              <a:rPr lang="en-US" altLang="zh-CN" sz="1600" dirty="0">
                <a:sym typeface="+mn-ea"/>
              </a:rPr>
              <a:t>3. </a:t>
            </a:r>
            <a:r>
              <a:rPr lang="zh-CN" altLang="en-US" sz="1600" dirty="0">
                <a:sym typeface="+mn-ea"/>
              </a:rPr>
              <a:t>删除后，相关的用户会接受到</a:t>
            </a:r>
            <a:r>
              <a:rPr lang="en-US" altLang="zh-CN" sz="1600" dirty="0">
                <a:sym typeface="+mn-ea"/>
              </a:rPr>
              <a:t>post</a:t>
            </a:r>
            <a:r>
              <a:rPr lang="zh-CN" altLang="en-US" sz="1600" dirty="0">
                <a:sym typeface="+mn-ea"/>
              </a:rPr>
              <a:t>或</a:t>
            </a:r>
            <a:r>
              <a:rPr lang="en-US" altLang="zh-CN" sz="1600" dirty="0">
                <a:sym typeface="+mn-ea"/>
              </a:rPr>
              <a:t>comment</a:t>
            </a:r>
            <a:r>
              <a:rPr lang="zh-CN" altLang="en-US" sz="1600" dirty="0">
                <a:sym typeface="+mn-ea"/>
              </a:rPr>
              <a:t>被删除的通知。通知中会显示被删除的内容和删除理由。</a:t>
            </a:r>
            <a:endParaRPr lang="en-US" altLang="zh-CN" sz="1600" dirty="0">
              <a:sym typeface="+mn-ea"/>
            </a:endParaRPr>
          </a:p>
          <a:p>
            <a:pPr>
              <a:lnSpc>
                <a:spcPct val="130000"/>
              </a:lnSpc>
            </a:pPr>
            <a:endParaRPr lang="zh-CN" altLang="en-US" sz="1600" dirty="0"/>
          </a:p>
          <a:p>
            <a:pPr>
              <a:lnSpc>
                <a:spcPct val="130000"/>
              </a:lnSpc>
            </a:pPr>
            <a:r>
              <a:rPr lang="en-US" altLang="zh-CN" sz="1600" dirty="0">
                <a:sym typeface="+mn-ea"/>
              </a:rPr>
              <a:t>4.</a:t>
            </a:r>
            <a:r>
              <a:rPr lang="zh-CN" altLang="en-US" sz="1600" dirty="0">
                <a:sym typeface="+mn-ea"/>
              </a:rPr>
              <a:t> </a:t>
            </a:r>
            <a:r>
              <a:rPr lang="en-US" altLang="zh-CN" sz="1600" dirty="0">
                <a:sym typeface="+mn-ea"/>
              </a:rPr>
              <a:t> </a:t>
            </a:r>
            <a:r>
              <a:rPr lang="zh-CN" altLang="en-US" sz="1600" dirty="0">
                <a:sym typeface="+mn-ea"/>
              </a:rPr>
              <a:t>再次访问被删除的</a:t>
            </a:r>
            <a:r>
              <a:rPr lang="en-US" altLang="zh-CN" sz="1600" dirty="0">
                <a:sym typeface="+mn-ea"/>
              </a:rPr>
              <a:t>post </a:t>
            </a:r>
            <a:r>
              <a:rPr lang="zh-CN" altLang="en-US" sz="1600" dirty="0">
                <a:sym typeface="+mn-ea"/>
              </a:rPr>
              <a:t>会得到</a:t>
            </a:r>
            <a:r>
              <a:rPr lang="en-US" altLang="zh-CN" sz="1600" dirty="0">
                <a:sym typeface="+mn-ea"/>
              </a:rPr>
              <a:t>404</a:t>
            </a:r>
            <a:r>
              <a:rPr lang="zh-CN" altLang="en-US" sz="1600" dirty="0">
                <a:sym typeface="+mn-ea"/>
              </a:rPr>
              <a:t>界面。被删除的</a:t>
            </a:r>
            <a:r>
              <a:rPr lang="en-US" altLang="zh-CN" sz="1600" dirty="0">
                <a:sym typeface="+mn-ea"/>
              </a:rPr>
              <a:t>comment</a:t>
            </a:r>
            <a:r>
              <a:rPr lang="zh-CN" altLang="en-US" sz="1600" dirty="0">
                <a:sym typeface="+mn-ea"/>
              </a:rPr>
              <a:t>依然占位，但不显示内容。</a:t>
            </a:r>
            <a:endParaRPr lang="zh-CN" altLang="en-US" sz="1600" dirty="0">
              <a:solidFill>
                <a:schemeClr val="tx1">
                  <a:lumMod val="75000"/>
                  <a:lumOff val="25000"/>
                </a:schemeClr>
              </a:solidFill>
              <a:sym typeface="+mn-ea"/>
            </a:endParaRPr>
          </a:p>
        </p:txBody>
      </p:sp>
      <p:sp>
        <p:nvSpPr>
          <p:cNvPr id="35" name="right-quote-sign_36811"/>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3" name="图片 2"/>
          <p:cNvPicPr>
            <a:picLocks noChangeAspect="1"/>
          </p:cNvPicPr>
          <p:nvPr/>
        </p:nvPicPr>
        <p:blipFill rotWithShape="1">
          <a:blip r:embed="rId1"/>
          <a:srcRect t="2584" b="18454"/>
          <a:stretch>
            <a:fillRect/>
          </a:stretch>
        </p:blipFill>
        <p:spPr>
          <a:xfrm>
            <a:off x="1387101" y="3253074"/>
            <a:ext cx="3482612" cy="2993888"/>
          </a:xfrm>
          <a:prstGeom prst="rect">
            <a:avLst/>
          </a:prstGeom>
        </p:spPr>
      </p:pic>
      <p:pic>
        <p:nvPicPr>
          <p:cNvPr id="7" name="图片 6"/>
          <p:cNvPicPr>
            <a:picLocks noChangeAspect="1"/>
          </p:cNvPicPr>
          <p:nvPr/>
        </p:nvPicPr>
        <p:blipFill>
          <a:blip r:embed="rId2"/>
          <a:stretch>
            <a:fillRect/>
          </a:stretch>
        </p:blipFill>
        <p:spPr>
          <a:xfrm>
            <a:off x="176354" y="1460756"/>
            <a:ext cx="6011086" cy="1379593"/>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管理员权限限制</a:t>
            </a:r>
            <a:endParaRPr lang="zh-CN" altLang="en-US" dirty="0"/>
          </a:p>
        </p:txBody>
      </p:sp>
      <p:sp>
        <p:nvSpPr>
          <p:cNvPr id="31" name="矩形 30"/>
          <p:cNvSpPr/>
          <p:nvPr/>
        </p:nvSpPr>
        <p:spPr>
          <a:xfrm>
            <a:off x="6296025" y="1592580"/>
            <a:ext cx="5400675" cy="4477385"/>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p:cNvSpPr/>
          <p:nvPr/>
        </p:nvSpPr>
        <p:spPr>
          <a:xfrm>
            <a:off x="6494569" y="173263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p:cNvSpPr txBox="1"/>
          <p:nvPr/>
        </p:nvSpPr>
        <p:spPr>
          <a:xfrm>
            <a:off x="6494780" y="2022715"/>
            <a:ext cx="5093335" cy="3726180"/>
          </a:xfrm>
          <a:prstGeom prst="rect">
            <a:avLst/>
          </a:prstGeom>
          <a:noFill/>
        </p:spPr>
        <p:txBody>
          <a:bodyPr wrap="square" rtlCol="0">
            <a:noAutofit/>
          </a:bodyPr>
          <a:lstStyle/>
          <a:p>
            <a:pPr marL="342900" indent="-342900">
              <a:lnSpc>
                <a:spcPct val="130000"/>
              </a:lnSpc>
              <a:buAutoNum type="arabicPeriod"/>
            </a:pPr>
            <a:r>
              <a:rPr lang="zh-CN" altLang="en-US" sz="1600" dirty="0">
                <a:sym typeface="+mn-ea"/>
              </a:rPr>
              <a:t>管理员通过首页等与普通用户相同的入口进入帖子详情页时，所看到的页面与普通用户完全相同。</a:t>
            </a:r>
            <a:endParaRPr lang="en-US" altLang="zh-CN" sz="1600" dirty="0">
              <a:sym typeface="+mn-ea"/>
            </a:endParaRPr>
          </a:p>
          <a:p>
            <a:pPr marL="342900" indent="-342900">
              <a:lnSpc>
                <a:spcPct val="130000"/>
              </a:lnSpc>
              <a:buAutoNum type="arabicPeriod"/>
            </a:pPr>
            <a:endParaRPr lang="en-US" altLang="zh-CN" sz="1600" dirty="0">
              <a:sym typeface="+mn-ea"/>
            </a:endParaRPr>
          </a:p>
          <a:p>
            <a:pPr marL="342900" indent="-342900">
              <a:lnSpc>
                <a:spcPct val="130000"/>
              </a:lnSpc>
              <a:buAutoNum type="arabicPeriod"/>
            </a:pPr>
            <a:r>
              <a:rPr lang="zh-CN" altLang="en-US" sz="1600" dirty="0">
                <a:solidFill>
                  <a:schemeClr val="tx1">
                    <a:lumMod val="75000"/>
                    <a:lumOff val="25000"/>
                  </a:schemeClr>
                </a:solidFill>
                <a:sym typeface="+mn-ea"/>
              </a:rPr>
              <a:t>举报信息会显示在管理员通知中。通过举报信息中的链接可跳转到审查页面。</a:t>
            </a:r>
            <a:endParaRPr lang="en-US" altLang="zh-CN" sz="1600" dirty="0">
              <a:solidFill>
                <a:schemeClr val="tx1">
                  <a:lumMod val="75000"/>
                  <a:lumOff val="25000"/>
                </a:schemeClr>
              </a:solidFill>
              <a:sym typeface="+mn-ea"/>
            </a:endParaRPr>
          </a:p>
          <a:p>
            <a:pPr marL="342900" indent="-342900">
              <a:lnSpc>
                <a:spcPct val="130000"/>
              </a:lnSpc>
              <a:buAutoNum type="arabicPeriod"/>
            </a:pPr>
            <a:endParaRPr lang="zh-CN" altLang="en-US" sz="1600" dirty="0">
              <a:solidFill>
                <a:srgbClr val="FF0000"/>
              </a:solidFill>
              <a:sym typeface="+mn-ea"/>
            </a:endParaRPr>
          </a:p>
          <a:p>
            <a:pPr marL="342900" indent="-342900">
              <a:lnSpc>
                <a:spcPct val="130000"/>
              </a:lnSpc>
              <a:buAutoNum type="arabicPeriod"/>
            </a:pPr>
            <a:r>
              <a:rPr lang="zh-CN" altLang="en-US" sz="1600" dirty="0">
                <a:solidFill>
                  <a:srgbClr val="FF0000"/>
                </a:solidFill>
                <a:sym typeface="+mn-ea"/>
              </a:rPr>
              <a:t>对删除帖子做了进一步的限制：审查帖子的页面只能通过管理员通知页面跳转得到，即使是管理员也无法通过直接输入</a:t>
            </a:r>
            <a:r>
              <a:rPr lang="en-US" altLang="zh-CN" sz="1600" dirty="0" err="1">
                <a:solidFill>
                  <a:srgbClr val="FF0000"/>
                </a:solidFill>
                <a:sym typeface="+mn-ea"/>
              </a:rPr>
              <a:t>url</a:t>
            </a:r>
            <a:r>
              <a:rPr lang="zh-CN" altLang="en-US" sz="1600" dirty="0">
                <a:solidFill>
                  <a:srgbClr val="FF0000"/>
                </a:solidFill>
                <a:sym typeface="+mn-ea"/>
              </a:rPr>
              <a:t>等方式访问。这样可以保证管理员只能删除被举报的帖子</a:t>
            </a:r>
            <a:r>
              <a:rPr lang="zh-CN" altLang="en-US" sz="1600" dirty="0">
                <a:solidFill>
                  <a:schemeClr val="tx1">
                    <a:lumMod val="75000"/>
                    <a:lumOff val="25000"/>
                  </a:schemeClr>
                </a:solidFill>
                <a:sym typeface="+mn-ea"/>
              </a:rPr>
              <a:t>。</a:t>
            </a:r>
            <a:endParaRPr lang="en-US" altLang="zh-CN" sz="1600" dirty="0">
              <a:solidFill>
                <a:schemeClr val="tx1">
                  <a:lumMod val="75000"/>
                  <a:lumOff val="25000"/>
                </a:schemeClr>
              </a:solidFill>
              <a:sym typeface="+mn-ea"/>
            </a:endParaRPr>
          </a:p>
        </p:txBody>
      </p:sp>
      <p:sp>
        <p:nvSpPr>
          <p:cNvPr id="35" name="right-quote-sign_36811"/>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3" name="图片 2"/>
          <p:cNvPicPr>
            <a:picLocks noChangeAspect="1"/>
          </p:cNvPicPr>
          <p:nvPr/>
        </p:nvPicPr>
        <p:blipFill>
          <a:blip r:embed="rId1"/>
          <a:stretch>
            <a:fillRect/>
          </a:stretch>
        </p:blipFill>
        <p:spPr>
          <a:xfrm>
            <a:off x="143034" y="1293336"/>
            <a:ext cx="5948235" cy="598488"/>
          </a:xfrm>
          <a:prstGeom prst="rect">
            <a:avLst/>
          </a:prstGeom>
        </p:spPr>
      </p:pic>
      <p:pic>
        <p:nvPicPr>
          <p:cNvPr id="7" name="图片 6"/>
          <p:cNvPicPr>
            <a:picLocks noChangeAspect="1"/>
          </p:cNvPicPr>
          <p:nvPr/>
        </p:nvPicPr>
        <p:blipFill>
          <a:blip r:embed="rId2"/>
          <a:stretch>
            <a:fillRect/>
          </a:stretch>
        </p:blipFill>
        <p:spPr>
          <a:xfrm>
            <a:off x="143034" y="2093595"/>
            <a:ext cx="5833730" cy="2120299"/>
          </a:xfrm>
          <a:prstGeom prst="rect">
            <a:avLst/>
          </a:prstGeom>
        </p:spPr>
      </p:pic>
      <p:pic>
        <p:nvPicPr>
          <p:cNvPr id="9" name="图片 8"/>
          <p:cNvPicPr>
            <a:picLocks noChangeAspect="1"/>
          </p:cNvPicPr>
          <p:nvPr/>
        </p:nvPicPr>
        <p:blipFill rotWithShape="1">
          <a:blip r:embed="rId3"/>
          <a:srcRect l="8620" t="9542" r="6117" b="4876"/>
          <a:stretch>
            <a:fillRect/>
          </a:stretch>
        </p:blipFill>
        <p:spPr>
          <a:xfrm>
            <a:off x="1512582" y="4362266"/>
            <a:ext cx="2173371" cy="177791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私人聊天功能</a:t>
            </a:r>
            <a:endParaRPr lang="zh-CN" altLang="en-US" dirty="0"/>
          </a:p>
        </p:txBody>
      </p:sp>
      <p:sp>
        <p:nvSpPr>
          <p:cNvPr id="2" name="文本框 1"/>
          <p:cNvSpPr txBox="1"/>
          <p:nvPr/>
        </p:nvSpPr>
        <p:spPr>
          <a:xfrm>
            <a:off x="318770" y="5396496"/>
            <a:ext cx="11849100" cy="423545"/>
          </a:xfrm>
          <a:prstGeom prst="rect">
            <a:avLst/>
          </a:prstGeom>
          <a:noFill/>
        </p:spPr>
        <p:txBody>
          <a:bodyPr wrap="square" rtlCol="0">
            <a:spAutoFit/>
          </a:bodyPr>
          <a:lstStyle/>
          <a:p>
            <a:pPr>
              <a:lnSpc>
                <a:spcPct val="120000"/>
              </a:lnSpc>
            </a:pPr>
            <a:endParaRPr lang="zh-CN" altLang="en-US" dirty="0">
              <a:solidFill>
                <a:schemeClr val="tx1">
                  <a:lumMod val="75000"/>
                  <a:lumOff val="25000"/>
                </a:schemeClr>
              </a:solidFill>
            </a:endParaRPr>
          </a:p>
        </p:txBody>
      </p:sp>
      <p:sp>
        <p:nvSpPr>
          <p:cNvPr id="31" name="矩形 30"/>
          <p:cNvSpPr/>
          <p:nvPr/>
        </p:nvSpPr>
        <p:spPr>
          <a:xfrm>
            <a:off x="6296326" y="1592263"/>
            <a:ext cx="5400373" cy="459719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p:cNvSpPr/>
          <p:nvPr/>
        </p:nvSpPr>
        <p:spPr>
          <a:xfrm>
            <a:off x="6494569" y="173263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p:cNvSpPr txBox="1"/>
          <p:nvPr/>
        </p:nvSpPr>
        <p:spPr>
          <a:xfrm>
            <a:off x="6861619" y="1974719"/>
            <a:ext cx="4626997" cy="4251960"/>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私聊功能</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1.</a:t>
            </a:r>
            <a:r>
              <a:rPr lang="zh-CN" altLang="en-US" sz="2000" dirty="0">
                <a:solidFill>
                  <a:schemeClr val="tx1">
                    <a:lumMod val="75000"/>
                    <a:lumOff val="25000"/>
                  </a:schemeClr>
                </a:solidFill>
              </a:rPr>
              <a:t>使用</a:t>
            </a:r>
            <a:r>
              <a:rPr lang="en-US" altLang="zh-CN" sz="2000" dirty="0">
                <a:solidFill>
                  <a:schemeClr val="tx1">
                    <a:lumMod val="75000"/>
                    <a:lumOff val="25000"/>
                  </a:schemeClr>
                </a:solidFill>
              </a:rPr>
              <a:t>flask_socketio</a:t>
            </a:r>
            <a:r>
              <a:rPr lang="zh-CN" altLang="en-US" sz="2000" dirty="0">
                <a:solidFill>
                  <a:schemeClr val="tx1">
                    <a:lumMod val="75000"/>
                    <a:lumOff val="25000"/>
                  </a:schemeClr>
                </a:solidFill>
              </a:rPr>
              <a:t>建立即时通信连接。</a:t>
            </a:r>
            <a:endParaRPr lang="zh-CN" altLang="en-US"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2.</a:t>
            </a:r>
            <a:r>
              <a:rPr lang="zh-CN" altLang="en-US" sz="2000" dirty="0">
                <a:solidFill>
                  <a:schemeClr val="tx1">
                    <a:lumMod val="75000"/>
                    <a:lumOff val="25000"/>
                  </a:schemeClr>
                </a:solidFill>
              </a:rPr>
              <a:t>前端使用</a:t>
            </a:r>
            <a:r>
              <a:rPr lang="en-US" altLang="zh-CN" sz="2000" dirty="0">
                <a:solidFill>
                  <a:schemeClr val="tx1">
                    <a:lumMod val="75000"/>
                    <a:lumOff val="25000"/>
                  </a:schemeClr>
                </a:solidFill>
              </a:rPr>
              <a:t>javascript</a:t>
            </a:r>
            <a:r>
              <a:rPr lang="zh-CN" altLang="en-US" sz="2000" dirty="0">
                <a:solidFill>
                  <a:schemeClr val="tx1">
                    <a:lumMod val="75000"/>
                    <a:lumOff val="25000"/>
                  </a:schemeClr>
                </a:solidFill>
              </a:rPr>
              <a:t>为发送新消息事件绑定一个</a:t>
            </a:r>
            <a:r>
              <a:rPr lang="en-US" altLang="zh-CN" sz="2000" dirty="0">
                <a:solidFill>
                  <a:schemeClr val="tx1">
                    <a:lumMod val="75000"/>
                    <a:lumOff val="25000"/>
                  </a:schemeClr>
                </a:solidFill>
              </a:rPr>
              <a:t>emit</a:t>
            </a:r>
            <a:r>
              <a:rPr lang="zh-CN" altLang="en-US" sz="2000" dirty="0">
                <a:solidFill>
                  <a:schemeClr val="tx1">
                    <a:lumMod val="75000"/>
                    <a:lumOff val="25000"/>
                  </a:schemeClr>
                </a:solidFill>
              </a:rPr>
              <a:t>函数。</a:t>
            </a:r>
            <a:endParaRPr lang="zh-CN" altLang="en-US"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3.</a:t>
            </a:r>
            <a:r>
              <a:rPr lang="zh-CN" altLang="en-US" sz="2000" dirty="0">
                <a:solidFill>
                  <a:schemeClr val="tx1">
                    <a:lumMod val="75000"/>
                    <a:lumOff val="25000"/>
                  </a:schemeClr>
                </a:solidFill>
              </a:rPr>
              <a:t>后端接收到消息发送后会更新数据库并将新消息发送给前端。</a:t>
            </a:r>
            <a:endParaRPr lang="zh-CN" altLang="en-US"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4.</a:t>
            </a:r>
            <a:r>
              <a:rPr lang="zh-CN" altLang="en-US" sz="2000" dirty="0">
                <a:solidFill>
                  <a:schemeClr val="tx1">
                    <a:lumMod val="75000"/>
                    <a:lumOff val="25000"/>
                  </a:schemeClr>
                </a:solidFill>
              </a:rPr>
              <a:t>前端利用</a:t>
            </a:r>
            <a:r>
              <a:rPr lang="en-US" altLang="zh-CN" sz="2000" dirty="0">
                <a:solidFill>
                  <a:schemeClr val="tx1">
                    <a:lumMod val="75000"/>
                    <a:lumOff val="25000"/>
                  </a:schemeClr>
                </a:solidFill>
              </a:rPr>
              <a:t>js</a:t>
            </a:r>
            <a:r>
              <a:rPr lang="zh-CN" altLang="en-US" sz="2000" dirty="0">
                <a:solidFill>
                  <a:schemeClr val="tx1">
                    <a:lumMod val="75000"/>
                    <a:lumOff val="25000"/>
                  </a:schemeClr>
                </a:solidFill>
              </a:rPr>
              <a:t>增量更新，两个用户的页面上同时显示一条新的消息。</a:t>
            </a:r>
            <a:endParaRPr lang="zh-CN" altLang="en-US" sz="2000" dirty="0">
              <a:solidFill>
                <a:schemeClr val="tx1">
                  <a:lumMod val="75000"/>
                  <a:lumOff val="25000"/>
                </a:schemeClr>
              </a:solidFill>
            </a:endParaRPr>
          </a:p>
          <a:p>
            <a:pPr>
              <a:lnSpc>
                <a:spcPct val="130000"/>
              </a:lnSpc>
            </a:pPr>
            <a:r>
              <a:rPr lang="en-US" altLang="zh-CN" sz="2000" b="0" dirty="0">
                <a:solidFill>
                  <a:schemeClr val="tx1">
                    <a:lumMod val="75000"/>
                    <a:lumOff val="25000"/>
                  </a:schemeClr>
                </a:solidFill>
                <a:latin typeface="Consolas" panose="020B0609020204030204" charset="0"/>
              </a:rPr>
              <a:t>5.</a:t>
            </a:r>
            <a:r>
              <a:rPr lang="zh-CN" altLang="en-US" sz="2000" b="0" dirty="0">
                <a:solidFill>
                  <a:schemeClr val="accent1"/>
                </a:solidFill>
                <a:effectLst>
                  <a:outerShdw blurRad="38100" dist="25400" dir="5400000" algn="ctr" rotWithShape="0">
                    <a:srgbClr val="6E747A">
                      <a:alpha val="43000"/>
                    </a:srgbClr>
                  </a:outerShdw>
                </a:effectLst>
                <a:latin typeface="Consolas" panose="020B0609020204030204" charset="0"/>
              </a:rPr>
              <a:t>使用上述的技术，目前支持聊天时发送图片。</a:t>
            </a:r>
            <a:endParaRPr lang="zh-CN" altLang="en-US" sz="2000" b="0" dirty="0">
              <a:solidFill>
                <a:schemeClr val="accent1"/>
              </a:solidFill>
              <a:effectLst>
                <a:outerShdw blurRad="38100" dist="25400" dir="5400000" algn="ctr" rotWithShape="0">
                  <a:srgbClr val="6E747A">
                    <a:alpha val="43000"/>
                  </a:srgbClr>
                </a:outerShdw>
              </a:effectLst>
              <a:latin typeface="Consolas" panose="020B0609020204030204" charset="0"/>
            </a:endParaRPr>
          </a:p>
        </p:txBody>
      </p:sp>
      <p:sp>
        <p:nvSpPr>
          <p:cNvPr id="35" name="right-quote-sign_36811"/>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6" name="图片 5"/>
          <p:cNvPicPr>
            <a:picLocks noChangeAspect="1"/>
          </p:cNvPicPr>
          <p:nvPr/>
        </p:nvPicPr>
        <p:blipFill>
          <a:blip r:embed="rId1"/>
          <a:stretch>
            <a:fillRect/>
          </a:stretch>
        </p:blipFill>
        <p:spPr>
          <a:xfrm>
            <a:off x="396359" y="1238682"/>
            <a:ext cx="5196367" cy="508769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stretch>
            <a:fillRect/>
          </a:stretch>
        </p:blipFill>
        <p:spPr>
          <a:xfrm>
            <a:off x="6499369" y="882901"/>
            <a:ext cx="3984333" cy="2310524"/>
          </a:xfrm>
          <a:prstGeom prst="rect">
            <a:avLst/>
          </a:prstGeom>
        </p:spPr>
      </p:pic>
      <p:pic>
        <p:nvPicPr>
          <p:cNvPr id="4" name="图片 3"/>
          <p:cNvPicPr>
            <a:picLocks noChangeAspect="1"/>
          </p:cNvPicPr>
          <p:nvPr/>
        </p:nvPicPr>
        <p:blipFill rotWithShape="1">
          <a:blip r:embed="rId2"/>
          <a:srcRect t="9089"/>
          <a:stretch>
            <a:fillRect/>
          </a:stretch>
        </p:blipFill>
        <p:spPr>
          <a:xfrm>
            <a:off x="289081" y="1091998"/>
            <a:ext cx="5799162" cy="1281268"/>
          </a:xfrm>
          <a:prstGeom prst="rect">
            <a:avLst/>
          </a:prstGeom>
        </p:spPr>
      </p:pic>
      <p:sp>
        <p:nvSpPr>
          <p:cNvPr id="5" name="文本占位符 4"/>
          <p:cNvSpPr>
            <a:spLocks noGrp="1"/>
          </p:cNvSpPr>
          <p:nvPr>
            <p:ph type="body" sz="quarter" idx="11"/>
          </p:nvPr>
        </p:nvSpPr>
        <p:spPr/>
        <p:txBody>
          <a:bodyPr/>
          <a:lstStyle/>
          <a:p>
            <a:r>
              <a:rPr lang="zh-CN" altLang="en-US" dirty="0"/>
              <a:t>复用弹窗元素</a:t>
            </a:r>
            <a:endParaRPr lang="zh-CN" altLang="en-US" dirty="0"/>
          </a:p>
        </p:txBody>
      </p:sp>
      <p:sp>
        <p:nvSpPr>
          <p:cNvPr id="2" name="文本框 1"/>
          <p:cNvSpPr txBox="1"/>
          <p:nvPr/>
        </p:nvSpPr>
        <p:spPr>
          <a:xfrm>
            <a:off x="318770" y="5396496"/>
            <a:ext cx="11849100" cy="423545"/>
          </a:xfrm>
          <a:prstGeom prst="rect">
            <a:avLst/>
          </a:prstGeom>
          <a:noFill/>
        </p:spPr>
        <p:txBody>
          <a:bodyPr wrap="square" rtlCol="0">
            <a:spAutoFit/>
          </a:bodyPr>
          <a:lstStyle/>
          <a:p>
            <a:pPr>
              <a:lnSpc>
                <a:spcPct val="120000"/>
              </a:lnSpc>
            </a:pPr>
            <a:endParaRPr lang="zh-CN" altLang="en-US" dirty="0">
              <a:solidFill>
                <a:schemeClr val="tx1">
                  <a:lumMod val="75000"/>
                  <a:lumOff val="25000"/>
                </a:schemeClr>
              </a:solidFill>
            </a:endParaRPr>
          </a:p>
        </p:txBody>
      </p:sp>
      <p:sp>
        <p:nvSpPr>
          <p:cNvPr id="7" name="矩形 6"/>
          <p:cNvSpPr/>
          <p:nvPr/>
        </p:nvSpPr>
        <p:spPr>
          <a:xfrm>
            <a:off x="5472223" y="1424763"/>
            <a:ext cx="411126" cy="205563"/>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zh-CN" altLang="en-US"/>
          </a:p>
        </p:txBody>
      </p:sp>
      <p:sp>
        <p:nvSpPr>
          <p:cNvPr id="8" name="矩形 7"/>
          <p:cNvSpPr/>
          <p:nvPr/>
        </p:nvSpPr>
        <p:spPr>
          <a:xfrm>
            <a:off x="5482856" y="2108784"/>
            <a:ext cx="411126" cy="205563"/>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zh-CN" altLang="en-US"/>
          </a:p>
        </p:txBody>
      </p:sp>
      <p:cxnSp>
        <p:nvCxnSpPr>
          <p:cNvPr id="10" name="直接连接符 9"/>
          <p:cNvCxnSpPr>
            <a:stCxn id="7" idx="3"/>
          </p:cNvCxnSpPr>
          <p:nvPr/>
        </p:nvCxnSpPr>
        <p:spPr>
          <a:xfrm flipV="1">
            <a:off x="5883349" y="1424763"/>
            <a:ext cx="921488" cy="102782"/>
          </a:xfrm>
          <a:prstGeom prst="line">
            <a:avLst/>
          </a:prstGeom>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5911702" y="3664576"/>
            <a:ext cx="6069189" cy="2585323"/>
          </a:xfrm>
          <a:prstGeom prst="rect">
            <a:avLst/>
          </a:prstGeom>
          <a:noFill/>
        </p:spPr>
        <p:txBody>
          <a:bodyPr wrap="square" rtlCol="0">
            <a:spAutoFit/>
          </a:bodyPr>
          <a:lstStyle/>
          <a:p>
            <a:pPr marL="342900" indent="-342900">
              <a:buAutoNum type="arabicPeriod"/>
            </a:pPr>
            <a:r>
              <a:rPr lang="zh-CN" altLang="en-US" dirty="0"/>
              <a:t>许多页面需要用到重复的元素，如帖子中每层楼都对应一个回复该楼层的弹窗，每条删除通知也对应一个弹窗。当一个帖子楼层较多时，为每个楼层都加入一个带富文本框的弹窗元素将大大增加</a:t>
            </a:r>
            <a:r>
              <a:rPr lang="en-US" altLang="zh-CN" dirty="0"/>
              <a:t>HTML</a:t>
            </a:r>
            <a:r>
              <a:rPr lang="zh-CN" altLang="en-US" dirty="0"/>
              <a:t>文档的大小，极大影响页面加载速度。</a:t>
            </a:r>
            <a:endParaRPr lang="en-US" altLang="zh-CN" dirty="0"/>
          </a:p>
          <a:p>
            <a:pPr marL="342900" indent="-342900">
              <a:buAutoNum type="arabicPeriod"/>
            </a:pPr>
            <a:r>
              <a:rPr lang="zh-CN" altLang="en-US" dirty="0"/>
              <a:t>因此，</a:t>
            </a:r>
            <a:r>
              <a:rPr lang="zh-CN" altLang="en-US" dirty="0">
                <a:solidFill>
                  <a:schemeClr val="accent1"/>
                </a:solidFill>
                <a:effectLst>
                  <a:outerShdw blurRad="38100" dist="25400" dir="5400000" algn="ctr" rotWithShape="0">
                    <a:srgbClr val="6E747A">
                      <a:alpha val="43000"/>
                    </a:srgbClr>
                  </a:outerShdw>
                </a:effectLst>
              </a:rPr>
              <a:t>我们在整个帖子的回复功能使用同一个弹窗</a:t>
            </a:r>
            <a:r>
              <a:rPr lang="zh-CN" altLang="en-US" dirty="0"/>
              <a:t>，通过</a:t>
            </a:r>
            <a:r>
              <a:rPr lang="en-US" altLang="zh-CN" dirty="0" err="1"/>
              <a:t>javascript</a:t>
            </a:r>
            <a:r>
              <a:rPr lang="zh-CN" altLang="en-US" dirty="0"/>
              <a:t>来改变其显示内容。删除通知弹窗同样只有一个，而根据被删除对象是帖子或回帖加载不同的格式和内容。</a:t>
            </a:r>
            <a:endParaRPr lang="en-US" altLang="zh-CN" dirty="0"/>
          </a:p>
        </p:txBody>
      </p:sp>
      <p:pic>
        <p:nvPicPr>
          <p:cNvPr id="15" name="图片 14"/>
          <p:cNvPicPr>
            <a:picLocks noChangeAspect="1"/>
          </p:cNvPicPr>
          <p:nvPr/>
        </p:nvPicPr>
        <p:blipFill rotWithShape="1">
          <a:blip r:embed="rId3"/>
          <a:srcRect b="16279"/>
          <a:stretch>
            <a:fillRect/>
          </a:stretch>
        </p:blipFill>
        <p:spPr>
          <a:xfrm>
            <a:off x="3209415" y="3769933"/>
            <a:ext cx="2619527" cy="2374605"/>
          </a:xfrm>
          <a:prstGeom prst="rect">
            <a:avLst/>
          </a:prstGeom>
        </p:spPr>
      </p:pic>
      <p:pic>
        <p:nvPicPr>
          <p:cNvPr id="17" name="图片 16"/>
          <p:cNvPicPr>
            <a:picLocks noChangeAspect="1"/>
          </p:cNvPicPr>
          <p:nvPr/>
        </p:nvPicPr>
        <p:blipFill>
          <a:blip r:embed="rId4"/>
          <a:stretch>
            <a:fillRect/>
          </a:stretch>
        </p:blipFill>
        <p:spPr>
          <a:xfrm>
            <a:off x="387346" y="3782600"/>
            <a:ext cx="2523293" cy="2349273"/>
          </a:xfrm>
          <a:prstGeom prst="rect">
            <a:avLst/>
          </a:prstGeom>
        </p:spPr>
      </p:pic>
      <p:pic>
        <p:nvPicPr>
          <p:cNvPr id="19" name="图片 18"/>
          <p:cNvPicPr>
            <a:picLocks noChangeAspect="1"/>
          </p:cNvPicPr>
          <p:nvPr/>
        </p:nvPicPr>
        <p:blipFill rotWithShape="1">
          <a:blip r:embed="rId5"/>
          <a:srcRect l="199" t="5500" r="46493" b="-5500"/>
          <a:stretch>
            <a:fillRect/>
          </a:stretch>
        </p:blipFill>
        <p:spPr>
          <a:xfrm>
            <a:off x="113913" y="2877660"/>
            <a:ext cx="6069190" cy="631528"/>
          </a:xfrm>
          <a:prstGeom prst="rect">
            <a:avLst/>
          </a:prstGeom>
        </p:spPr>
      </p:pic>
      <p:sp>
        <p:nvSpPr>
          <p:cNvPr id="20" name="矩形 19"/>
          <p:cNvSpPr/>
          <p:nvPr/>
        </p:nvSpPr>
        <p:spPr>
          <a:xfrm>
            <a:off x="4010995" y="3202458"/>
            <a:ext cx="1985768" cy="268310"/>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zh-CN" altLang="en-US"/>
          </a:p>
        </p:txBody>
      </p:sp>
      <p:sp>
        <p:nvSpPr>
          <p:cNvPr id="21" name="矩形 20"/>
          <p:cNvSpPr/>
          <p:nvPr/>
        </p:nvSpPr>
        <p:spPr>
          <a:xfrm>
            <a:off x="4034942" y="2884529"/>
            <a:ext cx="581247" cy="205782"/>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zh-CN" altLang="en-US"/>
          </a:p>
        </p:txBody>
      </p:sp>
      <p:cxnSp>
        <p:nvCxnSpPr>
          <p:cNvPr id="23" name="直接连接符 22"/>
          <p:cNvCxnSpPr>
            <a:stCxn id="21" idx="1"/>
          </p:cNvCxnSpPr>
          <p:nvPr/>
        </p:nvCxnSpPr>
        <p:spPr>
          <a:xfrm flipH="1">
            <a:off x="2296633" y="2987420"/>
            <a:ext cx="1738309" cy="1123836"/>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20" idx="2"/>
          </p:cNvCxnSpPr>
          <p:nvPr/>
        </p:nvCxnSpPr>
        <p:spPr>
          <a:xfrm>
            <a:off x="5003879" y="3470768"/>
            <a:ext cx="0" cy="48064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阶段</a:t>
            </a:r>
            <a:r>
              <a:rPr lang="zh-CN" altLang="en-US" dirty="0"/>
              <a:t>总结</a:t>
            </a:r>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05</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6729" r="6729"/>
          <a:stretch>
            <a:fillRect/>
          </a:stretch>
        </p:blip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软件核心功能演示</a:t>
            </a:r>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01</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6729" r="6729"/>
          <a:stretch>
            <a:fillRect/>
          </a:stretch>
        </p:blipFill>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本阶段</a:t>
            </a:r>
            <a:r>
              <a:rPr lang="zh-CN" altLang="en-US" dirty="0"/>
              <a:t>总结</a:t>
            </a:r>
            <a:endParaRPr lang="zh-CN" altLang="en-US" dirty="0"/>
          </a:p>
        </p:txBody>
      </p:sp>
      <p:sp>
        <p:nvSpPr>
          <p:cNvPr id="4" name="文本占位符 3"/>
          <p:cNvSpPr>
            <a:spLocks noGrp="1"/>
          </p:cNvSpPr>
          <p:nvPr>
            <p:ph type="body" sz="quarter" idx="12"/>
          </p:nvPr>
        </p:nvSpPr>
        <p:spPr/>
        <p:txBody>
          <a:bodyPr/>
          <a:lstStyle/>
          <a:p>
            <a:endParaRPr lang="zh-CN" altLang="en-US"/>
          </a:p>
        </p:txBody>
      </p:sp>
      <p:sp>
        <p:nvSpPr>
          <p:cNvPr id="5" name="文本占位符 4"/>
          <p:cNvSpPr>
            <a:spLocks noGrp="1"/>
          </p:cNvSpPr>
          <p:nvPr>
            <p:ph type="body" sz="quarter" idx="13"/>
          </p:nvPr>
        </p:nvSpPr>
        <p:spPr/>
        <p:txBody>
          <a:bodyPr/>
          <a:lstStyle/>
          <a:p>
            <a:endParaRPr lang="zh-CN" altLang="en-US"/>
          </a:p>
        </p:txBody>
      </p:sp>
      <p:graphicFrame>
        <p:nvGraphicFramePr>
          <p:cNvPr id="40" name="表格 39"/>
          <p:cNvGraphicFramePr>
            <a:graphicFrameLocks noGrp="1"/>
          </p:cNvGraphicFramePr>
          <p:nvPr>
            <p:custDataLst>
              <p:tags r:id="rId1"/>
            </p:custDataLst>
          </p:nvPr>
        </p:nvGraphicFramePr>
        <p:xfrm>
          <a:off x="1108710" y="677545"/>
          <a:ext cx="10214610" cy="6182360"/>
        </p:xfrm>
        <a:graphic>
          <a:graphicData uri="http://schemas.openxmlformats.org/drawingml/2006/table">
            <a:tbl>
              <a:tblPr firstRow="1" bandRow="1">
                <a:tableStyleId>{5C22544A-7EE6-4342-B048-85BDC9FD1C3A}</a:tableStyleId>
              </a:tblPr>
              <a:tblGrid>
                <a:gridCol w="4914265"/>
                <a:gridCol w="5300345"/>
              </a:tblGrid>
              <a:tr h="1163320">
                <a:tc>
                  <a:txBody>
                    <a:bodyPr/>
                    <a:p>
                      <a:pPr indent="0" algn="ctr">
                        <a:lnSpc>
                          <a:spcPct val="120000"/>
                        </a:lnSpc>
                        <a:spcBef>
                          <a:spcPts val="0"/>
                        </a:spcBef>
                        <a:spcAft>
                          <a:spcPts val="0"/>
                        </a:spcAft>
                        <a:buNone/>
                      </a:pPr>
                      <a:r>
                        <a:rPr lang="zh-CN" altLang="en-US" sz="2000" dirty="0">
                          <a:solidFill>
                            <a:schemeClr val="tx1">
                              <a:lumMod val="75000"/>
                              <a:lumOff val="25000"/>
                            </a:schemeClr>
                          </a:solidFill>
                          <a:sym typeface="+mn-ea"/>
                        </a:rPr>
                        <a:t>新增</a:t>
                      </a:r>
                      <a:r>
                        <a:rPr lang="en-US" altLang="zh-CN" sz="2000" dirty="0">
                          <a:solidFill>
                            <a:schemeClr val="tx1">
                              <a:lumMod val="75000"/>
                              <a:lumOff val="25000"/>
                            </a:schemeClr>
                          </a:solidFill>
                          <a:sym typeface="+mn-ea"/>
                        </a:rPr>
                        <a:t> </a:t>
                      </a:r>
                      <a:r>
                        <a:rPr lang="zh-CN" altLang="en-US" sz="2000" dirty="0">
                          <a:solidFill>
                            <a:schemeClr val="tx1">
                              <a:lumMod val="75000"/>
                              <a:lumOff val="25000"/>
                            </a:schemeClr>
                          </a:solidFill>
                          <a:sym typeface="+mn-ea"/>
                        </a:rPr>
                        <a:t>用户可以在主页查看关注的人</a:t>
                      </a:r>
                      <a:r>
                        <a:rPr lang="zh-CN" altLang="en-US" sz="2000" dirty="0">
                          <a:solidFill>
                            <a:schemeClr val="tx1">
                              <a:lumMod val="75000"/>
                              <a:lumOff val="25000"/>
                            </a:schemeClr>
                          </a:solidFill>
                          <a:sym typeface="+mn-ea"/>
                        </a:rPr>
                        <a:t>发布的</a:t>
                      </a:r>
                      <a:r>
                        <a:rPr lang="zh-CN" altLang="en-US" sz="2000" dirty="0">
                          <a:solidFill>
                            <a:schemeClr val="tx1">
                              <a:lumMod val="75000"/>
                              <a:lumOff val="25000"/>
                            </a:schemeClr>
                          </a:solidFill>
                          <a:sym typeface="+mn-ea"/>
                        </a:rPr>
                        <a:t>帖子</a:t>
                      </a:r>
                      <a:endParaRPr lang="zh-CN" altLang="en-US" sz="2000" dirty="0">
                        <a:solidFill>
                          <a:schemeClr val="tx1">
                            <a:lumMod val="75000"/>
                            <a:lumOff val="25000"/>
                          </a:schemeClr>
                        </a:solidFill>
                        <a:sym typeface="+mn-ea"/>
                      </a:endParaRPr>
                    </a:p>
                  </a:txBody>
                  <a:tcPr marL="317500" marR="317500" marT="215900" marB="21590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rgbClr val="FFFFFF"/>
                    </a:solidFill>
                  </a:tcPr>
                </a:tc>
                <a:tc>
                  <a:txBody>
                    <a:bodyPr/>
                    <a:p>
                      <a:pPr indent="0" algn="ctr">
                        <a:lnSpc>
                          <a:spcPct val="120000"/>
                        </a:lnSpc>
                        <a:spcBef>
                          <a:spcPts val="0"/>
                        </a:spcBef>
                        <a:spcAft>
                          <a:spcPts val="0"/>
                        </a:spcAft>
                        <a:buNone/>
                      </a:pPr>
                      <a:r>
                        <a:rPr lang="zh-CN" altLang="en-US" sz="2000" dirty="0">
                          <a:solidFill>
                            <a:schemeClr val="tx1">
                              <a:lumMod val="75000"/>
                              <a:lumOff val="25000"/>
                            </a:schemeClr>
                          </a:solidFill>
                          <a:sym typeface="+mn-ea"/>
                        </a:rPr>
                        <a:t>优化 管理员通知功能，管理员共享用户的举报等信息</a:t>
                      </a:r>
                      <a:endParaRPr lang="zh-CN" altLang="en-US" sz="2000" dirty="0">
                        <a:solidFill>
                          <a:schemeClr val="tx1">
                            <a:lumMod val="75000"/>
                            <a:lumOff val="25000"/>
                          </a:schemeClr>
                        </a:solidFill>
                        <a:sym typeface="+mn-ea"/>
                      </a:endParaRPr>
                    </a:p>
                  </a:txBody>
                  <a:tcPr marL="317500" marR="317500" marT="215900" marB="21590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rgbClr val="FFFFFF"/>
                    </a:solidFill>
                  </a:tcPr>
                </a:tc>
              </a:tr>
              <a:tr h="1163320">
                <a:tc>
                  <a:txBody>
                    <a:bodyPr/>
                    <a:lstStyle/>
                    <a:p>
                      <a:pPr indent="0" algn="ctr">
                        <a:lnSpc>
                          <a:spcPct val="120000"/>
                        </a:lnSpc>
                        <a:spcBef>
                          <a:spcPts val="0"/>
                        </a:spcBef>
                        <a:spcAft>
                          <a:spcPts val="0"/>
                        </a:spcAft>
                      </a:pPr>
                      <a:r>
                        <a:rPr lang="zh-CN" altLang="en-US" sz="2000" b="1" dirty="0">
                          <a:solidFill>
                            <a:schemeClr val="tx1">
                              <a:lumMod val="75000"/>
                              <a:lumOff val="25000"/>
                            </a:schemeClr>
                          </a:solidFill>
                          <a:sym typeface="+mn-ea"/>
                        </a:rPr>
                        <a:t>优化</a:t>
                      </a:r>
                      <a:r>
                        <a:rPr lang="en-US" altLang="zh-CN" sz="2000" b="1" dirty="0">
                          <a:solidFill>
                            <a:schemeClr val="tx1">
                              <a:lumMod val="75000"/>
                              <a:lumOff val="25000"/>
                            </a:schemeClr>
                          </a:solidFill>
                          <a:sym typeface="+mn-ea"/>
                        </a:rPr>
                        <a:t> </a:t>
                      </a:r>
                      <a:r>
                        <a:rPr lang="zh-CN" altLang="en-US" sz="2000" b="1" dirty="0">
                          <a:solidFill>
                            <a:schemeClr val="tx1">
                              <a:lumMod val="75000"/>
                              <a:lumOff val="25000"/>
                            </a:schemeClr>
                          </a:solidFill>
                          <a:sym typeface="+mn-ea"/>
                        </a:rPr>
                        <a:t>用户实时聊天功能，支持在聊天中上传图片</a:t>
                      </a:r>
                      <a:endParaRPr lang="zh-CN" altLang="en-US" sz="2000" b="1" dirty="0">
                        <a:solidFill>
                          <a:schemeClr val="tx1">
                            <a:lumMod val="75000"/>
                            <a:lumOff val="25000"/>
                          </a:schemeClr>
                        </a:solidFill>
                        <a:sym typeface="+mn-ea"/>
                      </a:endParaRPr>
                    </a:p>
                  </a:txBody>
                  <a:tcPr marL="317500" marR="317500" marT="215900" marB="215900" anchor="ctr">
                    <a:lnL w="9525">
                      <a:solidFill>
                        <a:srgbClr val="646464"/>
                      </a:solidFill>
                      <a:prstDash val="sysDash"/>
                    </a:lnL>
                    <a:lnR w="12700">
                      <a:solidFill>
                        <a:schemeClr val="tx1"/>
                      </a:solidFill>
                      <a:prstDash val="solid"/>
                    </a:lnR>
                    <a:lnT w="12700">
                      <a:solidFill>
                        <a:schemeClr val="tx1"/>
                      </a:solidFill>
                      <a:prstDash val="solid"/>
                    </a:lnT>
                    <a:lnB w="12700">
                      <a:solidFill>
                        <a:schemeClr val="tx1"/>
                      </a:solidFill>
                      <a:prstDash val="solid"/>
                    </a:lnB>
                    <a:solidFill>
                      <a:srgbClr val="FFFFFF"/>
                    </a:solidFill>
                  </a:tcPr>
                </a:tc>
                <a:tc>
                  <a:txBody>
                    <a:bodyPr/>
                    <a:p>
                      <a:pPr indent="0" algn="ctr">
                        <a:lnSpc>
                          <a:spcPct val="120000"/>
                        </a:lnSpc>
                        <a:spcBef>
                          <a:spcPts val="0"/>
                        </a:spcBef>
                        <a:spcAft>
                          <a:spcPts val="0"/>
                        </a:spcAft>
                        <a:buNone/>
                      </a:pPr>
                      <a:r>
                        <a:rPr lang="zh-CN" altLang="en-US" sz="2000" b="1" dirty="0">
                          <a:solidFill>
                            <a:schemeClr val="tx1">
                              <a:lumMod val="75000"/>
                              <a:lumOff val="25000"/>
                            </a:schemeClr>
                          </a:solidFill>
                          <a:sym typeface="+mn-ea"/>
                        </a:rPr>
                        <a:t>对项目整体进行系统性测试，测试了系统的功能、性能以及安全性等</a:t>
                      </a:r>
                      <a:endParaRPr lang="zh-CN" altLang="en-US" sz="2000" b="1" dirty="0">
                        <a:solidFill>
                          <a:schemeClr val="tx1">
                            <a:lumMod val="75000"/>
                            <a:lumOff val="25000"/>
                          </a:schemeClr>
                        </a:solidFill>
                        <a:sym typeface="+mn-ea"/>
                      </a:endParaRPr>
                    </a:p>
                  </a:txBody>
                  <a:tcPr marL="317500" marR="317500" marT="215900" marB="21590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rgbClr val="FFFFFF"/>
                    </a:solidFill>
                  </a:tcPr>
                </a:tc>
              </a:tr>
              <a:tr h="1163320">
                <a:tc>
                  <a:txBody>
                    <a:bodyPr/>
                    <a:lstStyle/>
                    <a:p>
                      <a:pPr indent="0" algn="ctr">
                        <a:lnSpc>
                          <a:spcPct val="120000"/>
                        </a:lnSpc>
                        <a:spcBef>
                          <a:spcPts val="0"/>
                        </a:spcBef>
                        <a:spcAft>
                          <a:spcPts val="0"/>
                        </a:spcAft>
                      </a:pPr>
                      <a:r>
                        <a:rPr lang="zh-CN" altLang="en-US" sz="2000" b="1" dirty="0">
                          <a:solidFill>
                            <a:schemeClr val="tx1">
                              <a:lumMod val="75000"/>
                              <a:lumOff val="25000"/>
                            </a:schemeClr>
                          </a:solidFill>
                          <a:sym typeface="+mn-ea"/>
                        </a:rPr>
                        <a:t>优化</a:t>
                      </a:r>
                      <a:r>
                        <a:rPr lang="en-US" altLang="zh-CN" sz="2000" b="1" dirty="0">
                          <a:solidFill>
                            <a:schemeClr val="tx1">
                              <a:lumMod val="75000"/>
                              <a:lumOff val="25000"/>
                            </a:schemeClr>
                          </a:solidFill>
                          <a:sym typeface="+mn-ea"/>
                        </a:rPr>
                        <a:t> </a:t>
                      </a:r>
                      <a:r>
                        <a:rPr lang="zh-CN" altLang="en-US" sz="2000" b="1" dirty="0">
                          <a:solidFill>
                            <a:schemeClr val="tx1">
                              <a:lumMod val="75000"/>
                              <a:lumOff val="25000"/>
                            </a:schemeClr>
                          </a:solidFill>
                          <a:sym typeface="+mn-ea"/>
                        </a:rPr>
                        <a:t>改进富文本编辑器组件，使用户能更好地编辑图片</a:t>
                      </a:r>
                      <a:r>
                        <a:rPr lang="zh-CN" altLang="en-US" sz="2000" b="1" dirty="0">
                          <a:solidFill>
                            <a:schemeClr val="tx1">
                              <a:lumMod val="75000"/>
                              <a:lumOff val="25000"/>
                            </a:schemeClr>
                          </a:solidFill>
                          <a:sym typeface="+mn-ea"/>
                        </a:rPr>
                        <a:t>排版</a:t>
                      </a:r>
                      <a:endParaRPr lang="zh-CN" altLang="en-US" sz="2000" b="1" dirty="0">
                        <a:solidFill>
                          <a:schemeClr val="tx1">
                            <a:lumMod val="75000"/>
                            <a:lumOff val="25000"/>
                          </a:schemeClr>
                        </a:solidFill>
                        <a:sym typeface="+mn-ea"/>
                      </a:endParaRPr>
                    </a:p>
                  </a:txBody>
                  <a:tcPr marL="317500" marR="317500" marT="215900" marB="21590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rgbClr val="FFFFFF"/>
                    </a:solidFill>
                  </a:tcPr>
                </a:tc>
                <a:tc>
                  <a:txBody>
                    <a:bodyPr/>
                    <a:p>
                      <a:pPr indent="0" algn="ctr">
                        <a:lnSpc>
                          <a:spcPct val="120000"/>
                        </a:lnSpc>
                        <a:spcBef>
                          <a:spcPts val="0"/>
                        </a:spcBef>
                        <a:spcAft>
                          <a:spcPts val="0"/>
                        </a:spcAft>
                        <a:buNone/>
                      </a:pPr>
                      <a:r>
                        <a:rPr lang="zh-CN" altLang="en-US" sz="2000" b="1" spc="130">
                          <a:solidFill>
                            <a:srgbClr val="404040"/>
                          </a:solidFill>
                          <a:latin typeface="微软雅黑" panose="020B0503020204020204" charset="-122"/>
                          <a:ea typeface="微软雅黑" panose="020B0503020204020204" charset="-122"/>
                          <a:sym typeface="+mn-ea"/>
                        </a:rPr>
                        <a:t>对软件后端的代码进行单元测试，总体达到了</a:t>
                      </a:r>
                      <a:r>
                        <a:rPr lang="en-US" altLang="zh-CN" sz="2000" b="1" spc="130">
                          <a:solidFill>
                            <a:srgbClr val="404040"/>
                          </a:solidFill>
                          <a:latin typeface="微软雅黑" panose="020B0503020204020204" charset="-122"/>
                          <a:ea typeface="微软雅黑" panose="020B0503020204020204" charset="-122"/>
                          <a:sym typeface="+mn-ea"/>
                        </a:rPr>
                        <a:t>90%</a:t>
                      </a:r>
                      <a:r>
                        <a:rPr lang="zh-CN" altLang="en-US" sz="2000" b="1" spc="130">
                          <a:solidFill>
                            <a:srgbClr val="404040"/>
                          </a:solidFill>
                          <a:latin typeface="微软雅黑" panose="020B0503020204020204" charset="-122"/>
                          <a:ea typeface="微软雅黑" panose="020B0503020204020204" charset="-122"/>
                          <a:sym typeface="+mn-ea"/>
                        </a:rPr>
                        <a:t>以上</a:t>
                      </a:r>
                      <a:r>
                        <a:rPr lang="zh-CN" altLang="en-US" sz="2000" b="1" spc="130">
                          <a:solidFill>
                            <a:srgbClr val="404040"/>
                          </a:solidFill>
                          <a:latin typeface="微软雅黑" panose="020B0503020204020204" charset="-122"/>
                          <a:ea typeface="微软雅黑" panose="020B0503020204020204" charset="-122"/>
                          <a:sym typeface="+mn-ea"/>
                        </a:rPr>
                        <a:t>覆盖率</a:t>
                      </a:r>
                      <a:endParaRPr lang="zh-CN" altLang="en-US" sz="2000" b="1" spc="130">
                        <a:solidFill>
                          <a:srgbClr val="404040"/>
                        </a:solidFill>
                        <a:latin typeface="微软雅黑" panose="020B0503020204020204" charset="-122"/>
                        <a:ea typeface="微软雅黑" panose="020B0503020204020204" charset="-122"/>
                        <a:sym typeface="+mn-ea"/>
                      </a:endParaRPr>
                    </a:p>
                  </a:txBody>
                  <a:tcPr marL="317500" marR="317500" marT="215900" marB="21590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rgbClr val="FFFFFF"/>
                    </a:solidFill>
                  </a:tcPr>
                </a:tc>
              </a:tr>
              <a:tr h="1163320">
                <a:tc>
                  <a:txBody>
                    <a:bodyPr/>
                    <a:lstStyle/>
                    <a:p>
                      <a:pPr indent="0" algn="ctr">
                        <a:lnSpc>
                          <a:spcPct val="120000"/>
                        </a:lnSpc>
                        <a:spcBef>
                          <a:spcPts val="0"/>
                        </a:spcBef>
                        <a:spcAft>
                          <a:spcPts val="0"/>
                        </a:spcAft>
                      </a:pPr>
                      <a:r>
                        <a:rPr lang="zh-CN" altLang="en-US" sz="2000" b="1" spc="130">
                          <a:solidFill>
                            <a:srgbClr val="404040"/>
                          </a:solidFill>
                          <a:latin typeface="微软雅黑" panose="020B0503020204020204" charset="-122"/>
                          <a:ea typeface="微软雅黑" panose="020B0503020204020204" charset="-122"/>
                        </a:rPr>
                        <a:t>新增</a:t>
                      </a:r>
                      <a:r>
                        <a:rPr lang="en-US" altLang="zh-CN" sz="2000" b="1" spc="130">
                          <a:solidFill>
                            <a:srgbClr val="404040"/>
                          </a:solidFill>
                          <a:latin typeface="微软雅黑" panose="020B0503020204020204" charset="-122"/>
                          <a:ea typeface="微软雅黑" panose="020B0503020204020204" charset="-122"/>
                        </a:rPr>
                        <a:t> </a:t>
                      </a:r>
                      <a:r>
                        <a:rPr lang="zh-CN" altLang="en-US" sz="2000" b="1" spc="130">
                          <a:solidFill>
                            <a:srgbClr val="404040"/>
                          </a:solidFill>
                          <a:latin typeface="微软雅黑" panose="020B0503020204020204" charset="-122"/>
                          <a:ea typeface="微软雅黑" panose="020B0503020204020204" charset="-122"/>
                        </a:rPr>
                        <a:t>用户新建收藏夹</a:t>
                      </a:r>
                      <a:r>
                        <a:rPr lang="zh-CN" altLang="en-US" sz="2000" b="1" spc="130">
                          <a:solidFill>
                            <a:srgbClr val="404040"/>
                          </a:solidFill>
                          <a:latin typeface="微软雅黑" panose="020B0503020204020204" charset="-122"/>
                          <a:ea typeface="微软雅黑" panose="020B0503020204020204" charset="-122"/>
                        </a:rPr>
                        <a:t>以及添加收藏的功能</a:t>
                      </a:r>
                      <a:endParaRPr lang="zh-CN" altLang="en-US" sz="2000" b="1" spc="130">
                        <a:solidFill>
                          <a:srgbClr val="404040"/>
                        </a:solidFill>
                        <a:latin typeface="微软雅黑" panose="020B0503020204020204" charset="-122"/>
                        <a:ea typeface="微软雅黑" panose="020B0503020204020204" charset="-122"/>
                      </a:endParaRPr>
                    </a:p>
                  </a:txBody>
                  <a:tcPr marL="317500" marR="317500" marT="215900" marB="215900" anchor="ctr">
                    <a:lnL w="9525">
                      <a:solidFill>
                        <a:srgbClr val="646464"/>
                      </a:solidFill>
                      <a:prstDash val="sysDash"/>
                    </a:lnL>
                    <a:lnR w="12700">
                      <a:solidFill>
                        <a:schemeClr val="tx1"/>
                      </a:solidFill>
                      <a:prstDash val="solid"/>
                    </a:lnR>
                    <a:lnT w="12700">
                      <a:solidFill>
                        <a:schemeClr val="tx1"/>
                      </a:solidFill>
                      <a:prstDash val="solid"/>
                    </a:lnT>
                    <a:lnB w="12700">
                      <a:solidFill>
                        <a:schemeClr val="tx1"/>
                      </a:solidFill>
                      <a:prstDash val="solid"/>
                    </a:lnB>
                    <a:solidFill>
                      <a:srgbClr val="F2F2F2"/>
                    </a:solidFill>
                  </a:tcPr>
                </a:tc>
                <a:tc>
                  <a:txBody>
                    <a:bodyPr/>
                    <a:p>
                      <a:pPr indent="0" algn="ctr">
                        <a:lnSpc>
                          <a:spcPct val="120000"/>
                        </a:lnSpc>
                        <a:spcBef>
                          <a:spcPts val="0"/>
                        </a:spcBef>
                        <a:spcAft>
                          <a:spcPts val="0"/>
                        </a:spcAft>
                        <a:buNone/>
                      </a:pPr>
                      <a:r>
                        <a:rPr lang="zh-CN" altLang="en-US" sz="2000" b="1" spc="130">
                          <a:solidFill>
                            <a:srgbClr val="404040"/>
                          </a:solidFill>
                          <a:latin typeface="微软雅黑" panose="020B0503020204020204" charset="-122"/>
                          <a:ea typeface="微软雅黑" panose="020B0503020204020204" charset="-122"/>
                        </a:rPr>
                        <a:t>优化</a:t>
                      </a:r>
                      <a:r>
                        <a:rPr lang="en-US" altLang="zh-CN" sz="2000" b="1" spc="130">
                          <a:solidFill>
                            <a:srgbClr val="404040"/>
                          </a:solidFill>
                          <a:latin typeface="微软雅黑" panose="020B0503020204020204" charset="-122"/>
                          <a:ea typeface="微软雅黑" panose="020B0503020204020204" charset="-122"/>
                        </a:rPr>
                        <a:t> post</a:t>
                      </a:r>
                      <a:r>
                        <a:rPr lang="zh-CN" altLang="en-US" sz="2000" b="1" spc="130">
                          <a:solidFill>
                            <a:srgbClr val="404040"/>
                          </a:solidFill>
                          <a:latin typeface="微软雅黑" panose="020B0503020204020204" charset="-122"/>
                          <a:ea typeface="微软雅黑" panose="020B0503020204020204" charset="-122"/>
                        </a:rPr>
                        <a:t>的发布页面，对上传图片自动进行压缩，</a:t>
                      </a:r>
                      <a:r>
                        <a:rPr lang="zh-CN" altLang="en-US" sz="2000" b="1" spc="130">
                          <a:solidFill>
                            <a:srgbClr val="404040"/>
                          </a:solidFill>
                          <a:latin typeface="微软雅黑" panose="020B0503020204020204" charset="-122"/>
                          <a:ea typeface="微软雅黑" panose="020B0503020204020204" charset="-122"/>
                        </a:rPr>
                        <a:t>并优化删除图片</a:t>
                      </a:r>
                      <a:r>
                        <a:rPr lang="zh-CN" altLang="en-US" sz="2000" b="1" spc="130">
                          <a:solidFill>
                            <a:srgbClr val="404040"/>
                          </a:solidFill>
                          <a:latin typeface="微软雅黑" panose="020B0503020204020204" charset="-122"/>
                          <a:ea typeface="微软雅黑" panose="020B0503020204020204" charset="-122"/>
                        </a:rPr>
                        <a:t>过程</a:t>
                      </a:r>
                      <a:endParaRPr lang="zh-CN" altLang="en-US" sz="2000" b="1" spc="130">
                        <a:solidFill>
                          <a:srgbClr val="404040"/>
                        </a:solidFill>
                        <a:latin typeface="微软雅黑" panose="020B0503020204020204" charset="-122"/>
                        <a:ea typeface="微软雅黑" panose="020B0503020204020204" charset="-122"/>
                      </a:endParaRPr>
                    </a:p>
                  </a:txBody>
                  <a:tcPr marL="317500" marR="317500" marT="215900" marB="21590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rgbClr val="F2F2F2"/>
                    </a:solidFill>
                  </a:tcPr>
                </a:tc>
              </a:tr>
              <a:tr h="1529080">
                <a:tc>
                  <a:txBody>
                    <a:bodyPr/>
                    <a:lstStyle/>
                    <a:p>
                      <a:pPr indent="0" algn="ctr">
                        <a:lnSpc>
                          <a:spcPct val="120000"/>
                        </a:lnSpc>
                        <a:spcBef>
                          <a:spcPts val="0"/>
                        </a:spcBef>
                        <a:spcAft>
                          <a:spcPts val="0"/>
                        </a:spcAft>
                      </a:pPr>
                      <a:r>
                        <a:rPr lang="zh-CN" altLang="en-US" sz="2000" b="1" spc="130">
                          <a:solidFill>
                            <a:srgbClr val="404040"/>
                          </a:solidFill>
                          <a:latin typeface="微软雅黑" panose="020B0503020204020204" charset="-122"/>
                          <a:ea typeface="微软雅黑" panose="020B0503020204020204" charset="-122"/>
                          <a:sym typeface="+mn-ea"/>
                        </a:rPr>
                        <a:t>优化</a:t>
                      </a:r>
                      <a:r>
                        <a:rPr lang="en-US" altLang="zh-CN" sz="2000" b="1" spc="130">
                          <a:solidFill>
                            <a:srgbClr val="404040"/>
                          </a:solidFill>
                          <a:latin typeface="微软雅黑" panose="020B0503020204020204" charset="-122"/>
                          <a:ea typeface="微软雅黑" panose="020B0503020204020204" charset="-122"/>
                          <a:sym typeface="+mn-ea"/>
                        </a:rPr>
                        <a:t> </a:t>
                      </a:r>
                      <a:r>
                        <a:rPr lang="zh-CN" altLang="en-US" sz="2000" b="1" spc="130">
                          <a:solidFill>
                            <a:srgbClr val="404040"/>
                          </a:solidFill>
                          <a:latin typeface="微软雅黑" panose="020B0503020204020204" charset="-122"/>
                          <a:ea typeface="微软雅黑" panose="020B0503020204020204" charset="-122"/>
                          <a:sym typeface="+mn-ea"/>
                        </a:rPr>
                        <a:t>管理员的权限设置，审查页面只能通过管理员通知进</a:t>
                      </a:r>
                      <a:r>
                        <a:rPr lang="zh-CN" altLang="en-US" sz="2000" b="1" spc="130">
                          <a:solidFill>
                            <a:srgbClr val="404040"/>
                          </a:solidFill>
                          <a:latin typeface="微软雅黑" panose="020B0503020204020204" charset="-122"/>
                          <a:ea typeface="微软雅黑" panose="020B0503020204020204" charset="-122"/>
                          <a:sym typeface="+mn-ea"/>
                        </a:rPr>
                        <a:t>入</a:t>
                      </a:r>
                      <a:endParaRPr lang="zh-CN" altLang="en-US" sz="2000" b="1" spc="130">
                        <a:solidFill>
                          <a:srgbClr val="404040"/>
                        </a:solidFill>
                        <a:latin typeface="微软雅黑" panose="020B0503020204020204" charset="-122"/>
                        <a:ea typeface="微软雅黑" panose="020B0503020204020204" charset="-122"/>
                        <a:sym typeface="+mn-ea"/>
                      </a:endParaRPr>
                    </a:p>
                    <a:p>
                      <a:pPr indent="0" algn="ctr">
                        <a:lnSpc>
                          <a:spcPct val="120000"/>
                        </a:lnSpc>
                        <a:spcBef>
                          <a:spcPts val="0"/>
                        </a:spcBef>
                        <a:spcAft>
                          <a:spcPts val="0"/>
                        </a:spcAft>
                      </a:pPr>
                      <a:endParaRPr lang="zh-CN" altLang="en-US" sz="2000" b="1" spc="130" dirty="0">
                        <a:solidFill>
                          <a:schemeClr val="tx1">
                            <a:lumMod val="75000"/>
                            <a:lumOff val="25000"/>
                          </a:schemeClr>
                        </a:solidFill>
                        <a:latin typeface="微软雅黑" panose="020B0503020204020204" charset="-122"/>
                        <a:ea typeface="微软雅黑" panose="020B0503020204020204" charset="-122"/>
                        <a:sym typeface="+mn-ea"/>
                      </a:endParaRPr>
                    </a:p>
                  </a:txBody>
                  <a:tcPr marL="317500" marR="317500" marT="215900" marB="21590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rgbClr val="FFFFFF"/>
                    </a:solidFill>
                  </a:tcPr>
                </a:tc>
                <a:tc>
                  <a:txBody>
                    <a:bodyPr/>
                    <a:p>
                      <a:pPr indent="0" algn="ctr">
                        <a:lnSpc>
                          <a:spcPct val="120000"/>
                        </a:lnSpc>
                        <a:spcBef>
                          <a:spcPts val="0"/>
                        </a:spcBef>
                        <a:spcAft>
                          <a:spcPts val="0"/>
                        </a:spcAft>
                        <a:buNone/>
                      </a:pPr>
                      <a:r>
                        <a:rPr lang="zh-CN" altLang="en-US" sz="2000" b="1" spc="130">
                          <a:solidFill>
                            <a:srgbClr val="404040"/>
                          </a:solidFill>
                          <a:latin typeface="微软雅黑" panose="020B0503020204020204" charset="-122"/>
                          <a:ea typeface="微软雅黑" panose="020B0503020204020204" charset="-122"/>
                        </a:rPr>
                        <a:t>优化</a:t>
                      </a:r>
                      <a:r>
                        <a:rPr lang="en-US" altLang="zh-CN" sz="2000" b="1" spc="130">
                          <a:solidFill>
                            <a:srgbClr val="404040"/>
                          </a:solidFill>
                          <a:latin typeface="微软雅黑" panose="020B0503020204020204" charset="-122"/>
                          <a:ea typeface="微软雅黑" panose="020B0503020204020204" charset="-122"/>
                        </a:rPr>
                        <a:t> </a:t>
                      </a:r>
                      <a:r>
                        <a:rPr lang="zh-CN" altLang="en-US" sz="2000" b="1" spc="130">
                          <a:solidFill>
                            <a:srgbClr val="404040"/>
                          </a:solidFill>
                          <a:latin typeface="微软雅黑" panose="020B0503020204020204" charset="-122"/>
                          <a:ea typeface="微软雅黑" panose="020B0503020204020204" charset="-122"/>
                        </a:rPr>
                        <a:t>前端页面样式，通过对布局进行增删修改，提升了页面的</a:t>
                      </a:r>
                      <a:r>
                        <a:rPr lang="zh-CN" altLang="en-US" sz="2000" b="1" spc="130">
                          <a:solidFill>
                            <a:srgbClr val="404040"/>
                          </a:solidFill>
                          <a:latin typeface="微软雅黑" panose="020B0503020204020204" charset="-122"/>
                          <a:ea typeface="微软雅黑" panose="020B0503020204020204" charset="-122"/>
                        </a:rPr>
                        <a:t>简洁性</a:t>
                      </a:r>
                      <a:endParaRPr lang="zh-CN" altLang="en-US" sz="2000" b="1" spc="130">
                        <a:solidFill>
                          <a:srgbClr val="404040"/>
                        </a:solidFill>
                        <a:latin typeface="微软雅黑" panose="020B0503020204020204" charset="-122"/>
                        <a:ea typeface="微软雅黑" panose="020B0503020204020204" charset="-122"/>
                      </a:endParaRPr>
                    </a:p>
                  </a:txBody>
                  <a:tcPr marL="317500" marR="317500" marT="215900" marB="215900" anchor="ct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rgbClr val="FFFFFF"/>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sym typeface="+mn-ea"/>
              </a:rPr>
              <a:t>经验与教训</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4" name="任意多边形: 形状 13"/>
          <p:cNvSpPr/>
          <p:nvPr/>
        </p:nvSpPr>
        <p:spPr>
          <a:xfrm>
            <a:off x="1550272"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1" name="平行四边形 30"/>
          <p:cNvSpPr/>
          <p:nvPr/>
        </p:nvSpPr>
        <p:spPr>
          <a:xfrm>
            <a:off x="1711613"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任意多边形: 形状 31"/>
          <p:cNvSpPr/>
          <p:nvPr/>
        </p:nvSpPr>
        <p:spPr>
          <a:xfrm>
            <a:off x="6426200"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3" name="平行四边形 32"/>
          <p:cNvSpPr/>
          <p:nvPr/>
        </p:nvSpPr>
        <p:spPr>
          <a:xfrm>
            <a:off x="6587541"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任意多边形: 形状 33"/>
          <p:cNvSpPr/>
          <p:nvPr/>
        </p:nvSpPr>
        <p:spPr>
          <a:xfrm>
            <a:off x="6426200"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5" name="平行四边形 34"/>
          <p:cNvSpPr/>
          <p:nvPr/>
        </p:nvSpPr>
        <p:spPr>
          <a:xfrm>
            <a:off x="6587541"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任意多边形: 形状 35"/>
          <p:cNvSpPr/>
          <p:nvPr/>
        </p:nvSpPr>
        <p:spPr>
          <a:xfrm>
            <a:off x="1550272"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en-US" altLang="zh-CN" dirty="0"/>
          </a:p>
        </p:txBody>
      </p:sp>
      <p:sp>
        <p:nvSpPr>
          <p:cNvPr id="37" name="平行四边形 36"/>
          <p:cNvSpPr/>
          <p:nvPr/>
        </p:nvSpPr>
        <p:spPr>
          <a:xfrm>
            <a:off x="1711613"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文本框 37"/>
          <p:cNvSpPr txBox="1"/>
          <p:nvPr/>
        </p:nvSpPr>
        <p:spPr>
          <a:xfrm>
            <a:off x="1841563" y="1843086"/>
            <a:ext cx="3874348" cy="922020"/>
          </a:xfrm>
          <a:prstGeom prst="rect">
            <a:avLst/>
          </a:prstGeom>
          <a:noFill/>
        </p:spPr>
        <p:txBody>
          <a:bodyPr wrap="square" rtlCol="0">
            <a:spAutoFit/>
          </a:bodyPr>
          <a:lstStyle/>
          <a:p>
            <a:pPr algn="l"/>
            <a:r>
              <a:rPr lang="en-US" altLang="zh-CN" b="1">
                <a:solidFill>
                  <a:schemeClr val="tx1"/>
                </a:solidFill>
              </a:rPr>
              <a:t>1. </a:t>
            </a:r>
            <a:r>
              <a:rPr lang="zh-CN" altLang="en-US" b="1">
                <a:solidFill>
                  <a:schemeClr val="tx1"/>
                </a:solidFill>
              </a:rPr>
              <a:t>在进行单元测试与系统测试的时候发现了一些</a:t>
            </a:r>
            <a:r>
              <a:rPr lang="zh-CN" altLang="en-US" b="1">
                <a:solidFill>
                  <a:schemeClr val="tx1"/>
                </a:solidFill>
              </a:rPr>
              <a:t>比较基础的</a:t>
            </a:r>
            <a:r>
              <a:rPr lang="en-US" altLang="zh-CN" b="1">
                <a:solidFill>
                  <a:schemeClr val="tx1"/>
                </a:solidFill>
              </a:rPr>
              <a:t>bug</a:t>
            </a:r>
            <a:r>
              <a:rPr lang="zh-CN" altLang="en-US" b="1">
                <a:solidFill>
                  <a:schemeClr val="tx1"/>
                </a:solidFill>
              </a:rPr>
              <a:t>，在项目开发过程中应该及时检查并修改。</a:t>
            </a:r>
            <a:endParaRPr lang="zh-CN" altLang="en-US" b="1">
              <a:solidFill>
                <a:schemeClr val="tx1"/>
              </a:solidFill>
            </a:endParaRPr>
          </a:p>
        </p:txBody>
      </p:sp>
      <p:sp>
        <p:nvSpPr>
          <p:cNvPr id="41" name="文本框 40"/>
          <p:cNvSpPr txBox="1"/>
          <p:nvPr/>
        </p:nvSpPr>
        <p:spPr>
          <a:xfrm>
            <a:off x="6673364" y="1811688"/>
            <a:ext cx="4014216" cy="1663688"/>
          </a:xfrm>
          <a:prstGeom prst="rect">
            <a:avLst/>
          </a:prstGeom>
          <a:noFill/>
        </p:spPr>
        <p:txBody>
          <a:bodyPr wrap="square" rtlCol="0">
            <a:noAutofit/>
          </a:bodyPr>
          <a:lstStyle/>
          <a:p>
            <a:pPr algn="l"/>
            <a:r>
              <a:rPr lang="zh-CN" altLang="en-US" b="1">
                <a:solidFill>
                  <a:schemeClr val="tx1"/>
                </a:solidFill>
              </a:rPr>
              <a:t>2. 对软件工程等理论知识的落地应用较为生疏，对于学到的理论以及</a:t>
            </a:r>
            <a:r>
              <a:rPr lang="zh-CN" altLang="en-US" b="1">
                <a:solidFill>
                  <a:schemeClr val="tx1"/>
                </a:solidFill>
              </a:rPr>
              <a:t>概念，将其应用到项目中的能力仍然有待提高。 </a:t>
            </a:r>
            <a:endParaRPr lang="zh-CN" altLang="en-US" b="1">
              <a:solidFill>
                <a:schemeClr val="tx1"/>
              </a:solidFill>
            </a:endParaRPr>
          </a:p>
        </p:txBody>
      </p:sp>
      <p:sp>
        <p:nvSpPr>
          <p:cNvPr id="42" name="right-quote-sign_36811"/>
          <p:cNvSpPr>
            <a:spLocks noChangeAspect="1"/>
          </p:cNvSpPr>
          <p:nvPr/>
        </p:nvSpPr>
        <p:spPr bwMode="auto">
          <a:xfrm>
            <a:off x="5462083"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5" name="right-quote-sign_36811"/>
          <p:cNvSpPr>
            <a:spLocks noChangeAspect="1"/>
          </p:cNvSpPr>
          <p:nvPr/>
        </p:nvSpPr>
        <p:spPr bwMode="auto">
          <a:xfrm>
            <a:off x="5481133"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7" name="right-quote-sign_36811"/>
          <p:cNvSpPr>
            <a:spLocks noChangeAspect="1"/>
          </p:cNvSpPr>
          <p:nvPr/>
        </p:nvSpPr>
        <p:spPr bwMode="auto">
          <a:xfrm>
            <a:off x="10377379"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8" name="right-quote-sign_36811"/>
          <p:cNvSpPr>
            <a:spLocks noChangeAspect="1"/>
          </p:cNvSpPr>
          <p:nvPr/>
        </p:nvSpPr>
        <p:spPr bwMode="auto">
          <a:xfrm>
            <a:off x="10377379"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1711435" y="4534222"/>
            <a:ext cx="3874348" cy="1198880"/>
          </a:xfrm>
          <a:prstGeom prst="rect">
            <a:avLst/>
          </a:prstGeom>
          <a:noFill/>
        </p:spPr>
        <p:txBody>
          <a:bodyPr wrap="square" rtlCol="0">
            <a:spAutoFit/>
          </a:bodyPr>
          <a:lstStyle/>
          <a:p>
            <a:pPr algn="l"/>
            <a:r>
              <a:rPr lang="zh-CN" altLang="en-US" b="1">
                <a:solidFill>
                  <a:schemeClr val="tx1"/>
                </a:solidFill>
              </a:rPr>
              <a:t>3. 对职责的划分应该明确，通过讨论等形式明确具体的目标，并通过任务解耦来实现有效分工，</a:t>
            </a:r>
            <a:r>
              <a:rPr lang="zh-CN" altLang="en-US" b="1">
                <a:solidFill>
                  <a:schemeClr val="tx1"/>
                </a:solidFill>
              </a:rPr>
              <a:t>避免返工和重复工作。</a:t>
            </a:r>
            <a:endParaRPr lang="zh-CN" altLang="en-US" b="1">
              <a:solidFill>
                <a:schemeClr val="tx1"/>
              </a:solidFill>
            </a:endParaRPr>
          </a:p>
        </p:txBody>
      </p:sp>
      <p:sp>
        <p:nvSpPr>
          <p:cNvPr id="7" name="文本框 6"/>
          <p:cNvSpPr txBox="1"/>
          <p:nvPr/>
        </p:nvSpPr>
        <p:spPr>
          <a:xfrm>
            <a:off x="6673410" y="4534222"/>
            <a:ext cx="3766820" cy="1377346"/>
          </a:xfrm>
          <a:prstGeom prst="rect">
            <a:avLst/>
          </a:prstGeom>
          <a:noFill/>
        </p:spPr>
        <p:txBody>
          <a:bodyPr wrap="square" rtlCol="0">
            <a:noAutofit/>
          </a:bodyPr>
          <a:lstStyle/>
          <a:p>
            <a:pPr algn="l"/>
            <a:r>
              <a:rPr lang="en-US" b="1"/>
              <a:t>4. </a:t>
            </a:r>
            <a:r>
              <a:rPr lang="zh-CN" altLang="en-US" b="1"/>
              <a:t>应当重视软件架构的设计，在明确软件功能的基础上，选择合适的架构，从而避免在项目推进后再修改基础</a:t>
            </a:r>
            <a:r>
              <a:rPr lang="zh-CN" altLang="en-US" b="1"/>
              <a:t>架构。</a:t>
            </a:r>
            <a:endParaRPr lang="zh-CN" altLang="en-US" b="1"/>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成员贡献</a:t>
            </a:r>
            <a:endParaRPr lang="zh-CN" altLang="en-US" dirty="0"/>
          </a:p>
        </p:txBody>
      </p:sp>
      <p:sp>
        <p:nvSpPr>
          <p:cNvPr id="4" name="文本占位符 3"/>
          <p:cNvSpPr>
            <a:spLocks noGrp="1"/>
          </p:cNvSpPr>
          <p:nvPr>
            <p:ph type="body" sz="quarter" idx="12"/>
          </p:nvPr>
        </p:nvSpPr>
        <p:spPr/>
        <p:txBody>
          <a:bodyPr/>
          <a:lstStyle/>
          <a:p>
            <a:endParaRPr lang="zh-CN" altLang="en-US"/>
          </a:p>
        </p:txBody>
      </p:sp>
      <p:sp>
        <p:nvSpPr>
          <p:cNvPr id="5" name="文本占位符 4"/>
          <p:cNvSpPr>
            <a:spLocks noGrp="1"/>
          </p:cNvSpPr>
          <p:nvPr>
            <p:ph type="body" sz="quarter" idx="13"/>
          </p:nvPr>
        </p:nvSpPr>
        <p:spPr/>
        <p:txBody>
          <a:bodyPr/>
          <a:lstStyle/>
          <a:p>
            <a:endParaRPr lang="zh-CN" altLang="en-US"/>
          </a:p>
        </p:txBody>
      </p:sp>
      <p:graphicFrame>
        <p:nvGraphicFramePr>
          <p:cNvPr id="40" name="表格 39"/>
          <p:cNvGraphicFramePr>
            <a:graphicFrameLocks noGrp="1"/>
          </p:cNvGraphicFramePr>
          <p:nvPr>
            <p:custDataLst>
              <p:tags r:id="rId1"/>
            </p:custDataLst>
          </p:nvPr>
        </p:nvGraphicFramePr>
        <p:xfrm>
          <a:off x="318770" y="1203325"/>
          <a:ext cx="11402060" cy="4140835"/>
        </p:xfrm>
        <a:graphic>
          <a:graphicData uri="http://schemas.openxmlformats.org/drawingml/2006/table">
            <a:tbl>
              <a:tblPr firstRow="1" bandRow="1">
                <a:tableStyleId>{5C22544A-7EE6-4342-B048-85BDC9FD1C3A}</a:tableStyleId>
              </a:tblPr>
              <a:tblGrid>
                <a:gridCol w="4959350"/>
                <a:gridCol w="6442710"/>
              </a:tblGrid>
              <a:tr h="925195">
                <a:tc>
                  <a:txBody>
                    <a:bodyPr/>
                    <a:lstStyle/>
                    <a:p>
                      <a:pPr algn="ctr"/>
                      <a:r>
                        <a:rPr lang="zh-CN" altLang="en-US" sz="2000" b="0" dirty="0">
                          <a:solidFill>
                            <a:schemeClr val="tx1">
                              <a:lumMod val="75000"/>
                              <a:lumOff val="25000"/>
                            </a:schemeClr>
                          </a:solidFill>
                        </a:rPr>
                        <a:t>张康宁</a:t>
                      </a:r>
                      <a:endParaRPr lang="zh-CN" altLang="en-US" sz="2000" b="0" dirty="0">
                        <a:solidFill>
                          <a:schemeClr val="tx1">
                            <a:lumMod val="75000"/>
                            <a:lumOff val="25000"/>
                          </a:schemeClr>
                        </a:solidFill>
                      </a:endParaRPr>
                    </a:p>
                  </a:txBody>
                  <a:tcPr anchor="ctr">
                    <a:solidFill>
                      <a:schemeClr val="accent6">
                        <a:lumMod val="40000"/>
                        <a:lumOff val="60000"/>
                      </a:schemeClr>
                    </a:solidFill>
                  </a:tcPr>
                </a:tc>
                <a:tc>
                  <a:txBody>
                    <a:bodyPr/>
                    <a:lstStyle/>
                    <a:p>
                      <a:pPr algn="ctr"/>
                      <a:r>
                        <a:rPr lang="zh-CN" altLang="en-US" sz="2000" b="0" dirty="0">
                          <a:solidFill>
                            <a:schemeClr val="tx1">
                              <a:lumMod val="75000"/>
                              <a:lumOff val="25000"/>
                            </a:schemeClr>
                          </a:solidFill>
                        </a:rPr>
                        <a:t>侧重于软件架构的</a:t>
                      </a:r>
                      <a:r>
                        <a:rPr lang="zh-CN" altLang="en-US" sz="2000" b="0" dirty="0">
                          <a:solidFill>
                            <a:schemeClr val="tx1">
                              <a:lumMod val="75000"/>
                              <a:lumOff val="25000"/>
                            </a:schemeClr>
                          </a:solidFill>
                        </a:rPr>
                        <a:t>设计、软件需求的设计以及</a:t>
                      </a:r>
                      <a:r>
                        <a:rPr lang="zh-CN" altLang="en-US" sz="2000" b="0" dirty="0">
                          <a:solidFill>
                            <a:schemeClr val="tx1">
                              <a:lumMod val="75000"/>
                              <a:lumOff val="25000"/>
                            </a:schemeClr>
                          </a:solidFill>
                          <a:sym typeface="+mn-ea"/>
                        </a:rPr>
                        <a:t>后端的</a:t>
                      </a:r>
                      <a:r>
                        <a:rPr lang="zh-CN" altLang="en-US" sz="2000" b="0" dirty="0">
                          <a:solidFill>
                            <a:schemeClr val="tx1">
                              <a:lumMod val="75000"/>
                              <a:lumOff val="25000"/>
                            </a:schemeClr>
                          </a:solidFill>
                        </a:rPr>
                        <a:t>代码实现，并且负责</a:t>
                      </a:r>
                      <a:r>
                        <a:rPr lang="zh-CN" altLang="en-US" sz="2000" b="0" dirty="0">
                          <a:solidFill>
                            <a:schemeClr val="tx1">
                              <a:lumMod val="75000"/>
                              <a:lumOff val="25000"/>
                            </a:schemeClr>
                          </a:solidFill>
                        </a:rPr>
                        <a:t>了项目管理以及进度</a:t>
                      </a:r>
                      <a:r>
                        <a:rPr lang="zh-CN" altLang="en-US" sz="2000" b="0" dirty="0">
                          <a:solidFill>
                            <a:schemeClr val="tx1">
                              <a:lumMod val="75000"/>
                              <a:lumOff val="25000"/>
                            </a:schemeClr>
                          </a:solidFill>
                        </a:rPr>
                        <a:t>推进</a:t>
                      </a:r>
                      <a:endParaRPr lang="zh-CN" altLang="en-US" sz="2000" b="0" dirty="0">
                        <a:solidFill>
                          <a:schemeClr val="tx1">
                            <a:lumMod val="75000"/>
                            <a:lumOff val="25000"/>
                          </a:schemeClr>
                        </a:solidFill>
                      </a:endParaRPr>
                    </a:p>
                  </a:txBody>
                  <a:tcPr anchor="ctr">
                    <a:solidFill>
                      <a:srgbClr val="DBDBDB"/>
                    </a:solidFill>
                  </a:tcPr>
                </a:tc>
              </a:tr>
              <a:tr h="1070610">
                <a:tc>
                  <a:txBody>
                    <a:bodyPr/>
                    <a:lstStyle/>
                    <a:p>
                      <a:pPr lvl="0" indent="0" algn="ctr">
                        <a:buNone/>
                      </a:pPr>
                      <a:r>
                        <a:rPr lang="en-US" altLang="zh-CN" sz="2000" dirty="0">
                          <a:solidFill>
                            <a:schemeClr val="tx1">
                              <a:lumMod val="75000"/>
                              <a:lumOff val="25000"/>
                            </a:schemeClr>
                          </a:solidFill>
                        </a:rPr>
                        <a:t>戴语彤</a:t>
                      </a:r>
                      <a:endParaRPr lang="en-US" altLang="zh-CN" sz="2000" dirty="0">
                        <a:solidFill>
                          <a:schemeClr val="tx1">
                            <a:lumMod val="75000"/>
                            <a:lumOff val="25000"/>
                          </a:schemeClr>
                        </a:solidFill>
                      </a:endParaRPr>
                    </a:p>
                  </a:txBody>
                  <a:tcPr anchor="ctr">
                    <a:solidFill>
                      <a:schemeClr val="accent6">
                        <a:lumMod val="40000"/>
                        <a:lumOff val="60000"/>
                      </a:schemeClr>
                    </a:solidFill>
                  </a:tcPr>
                </a:tc>
                <a:tc>
                  <a:txBody>
                    <a:bodyPr/>
                    <a:lstStyle/>
                    <a:p>
                      <a:pPr algn="ctr"/>
                      <a:r>
                        <a:rPr lang="zh-CN" altLang="en-US" sz="2000" dirty="0">
                          <a:solidFill>
                            <a:schemeClr val="tx1">
                              <a:lumMod val="75000"/>
                              <a:lumOff val="25000"/>
                            </a:schemeClr>
                          </a:solidFill>
                          <a:sym typeface="+mn-ea"/>
                        </a:rPr>
                        <a:t>侧重于前端页面样式的设计、页面功能的设计、</a:t>
                      </a:r>
                      <a:r>
                        <a:rPr lang="zh-CN" altLang="en-US" sz="2000" dirty="0">
                          <a:solidFill>
                            <a:schemeClr val="tx1">
                              <a:lumMod val="75000"/>
                              <a:lumOff val="25000"/>
                            </a:schemeClr>
                          </a:solidFill>
                          <a:sym typeface="+mn-ea"/>
                        </a:rPr>
                        <a:t>对应的前端代码的实现</a:t>
                      </a:r>
                      <a:r>
                        <a:rPr lang="zh-CN" altLang="en-US" sz="2000" dirty="0">
                          <a:solidFill>
                            <a:schemeClr val="tx1">
                              <a:lumMod val="75000"/>
                              <a:lumOff val="25000"/>
                            </a:schemeClr>
                          </a:solidFill>
                          <a:sym typeface="+mn-ea"/>
                        </a:rPr>
                        <a:t>以及</a:t>
                      </a:r>
                      <a:r>
                        <a:rPr lang="zh-CN" altLang="en-US" sz="2000" dirty="0">
                          <a:solidFill>
                            <a:schemeClr val="tx1">
                              <a:lumMod val="75000"/>
                              <a:lumOff val="25000"/>
                            </a:schemeClr>
                          </a:solidFill>
                          <a:sym typeface="+mn-ea"/>
                        </a:rPr>
                        <a:t>第三方</a:t>
                      </a:r>
                      <a:r>
                        <a:rPr lang="en-US" altLang="zh-CN" sz="2000" dirty="0">
                          <a:solidFill>
                            <a:schemeClr val="tx1">
                              <a:lumMod val="75000"/>
                              <a:lumOff val="25000"/>
                            </a:schemeClr>
                          </a:solidFill>
                          <a:sym typeface="+mn-ea"/>
                        </a:rPr>
                        <a:t>api</a:t>
                      </a:r>
                      <a:r>
                        <a:rPr lang="zh-CN" altLang="en-US" sz="2000" dirty="0">
                          <a:solidFill>
                            <a:schemeClr val="tx1">
                              <a:lumMod val="75000"/>
                              <a:lumOff val="25000"/>
                            </a:schemeClr>
                          </a:solidFill>
                          <a:sym typeface="+mn-ea"/>
                        </a:rPr>
                        <a:t>的选择与调用</a:t>
                      </a:r>
                      <a:endParaRPr lang="zh-CN" altLang="en-US" sz="2000" dirty="0">
                        <a:solidFill>
                          <a:schemeClr val="tx1">
                            <a:lumMod val="75000"/>
                            <a:lumOff val="25000"/>
                          </a:schemeClr>
                        </a:solidFill>
                        <a:sym typeface="+mn-ea"/>
                      </a:endParaRPr>
                    </a:p>
                  </a:txBody>
                  <a:tcPr anchor="ctr">
                    <a:solidFill>
                      <a:schemeClr val="accent6">
                        <a:lumMod val="40000"/>
                        <a:lumOff val="60000"/>
                      </a:schemeClr>
                    </a:solidFill>
                  </a:tcPr>
                </a:tc>
              </a:tr>
              <a:tr h="1104900">
                <a:tc>
                  <a:txBody>
                    <a:bodyPr/>
                    <a:lstStyle/>
                    <a:p>
                      <a:pPr lvl="0" indent="0" algn="ctr">
                        <a:buNone/>
                      </a:pPr>
                      <a:r>
                        <a:rPr lang="zh-CN" altLang="en-US" sz="2000" dirty="0">
                          <a:solidFill>
                            <a:schemeClr val="tx1">
                              <a:lumMod val="75000"/>
                              <a:lumOff val="25000"/>
                            </a:schemeClr>
                          </a:solidFill>
                        </a:rPr>
                        <a:t>徐雨杰</a:t>
                      </a:r>
                      <a:endParaRPr lang="zh-CN" altLang="en-US" sz="2000" dirty="0">
                        <a:solidFill>
                          <a:schemeClr val="tx1">
                            <a:lumMod val="75000"/>
                            <a:lumOff val="25000"/>
                          </a:schemeClr>
                        </a:solidFill>
                      </a:endParaRPr>
                    </a:p>
                  </a:txBody>
                  <a:tcPr anchor="ctr">
                    <a:solidFill>
                      <a:schemeClr val="accent6">
                        <a:lumMod val="40000"/>
                        <a:lumOff val="60000"/>
                      </a:schemeClr>
                    </a:solidFill>
                  </a:tcPr>
                </a:tc>
                <a:tc>
                  <a:txBody>
                    <a:bodyPr/>
                    <a:lstStyle/>
                    <a:p>
                      <a:pPr algn="ctr"/>
                      <a:r>
                        <a:rPr lang="zh-CN" altLang="en-US" sz="2000" dirty="0">
                          <a:solidFill>
                            <a:schemeClr val="tx1">
                              <a:lumMod val="75000"/>
                              <a:lumOff val="25000"/>
                            </a:schemeClr>
                          </a:solidFill>
                          <a:sym typeface="+mn-ea"/>
                        </a:rPr>
                        <a:t>侧重于软件架构的设计、软件需求的设计以及对应的</a:t>
                      </a:r>
                      <a:r>
                        <a:rPr lang="zh-CN" altLang="en-US" sz="2000" dirty="0">
                          <a:solidFill>
                            <a:schemeClr val="tx1">
                              <a:lumMod val="75000"/>
                              <a:lumOff val="25000"/>
                            </a:schemeClr>
                          </a:solidFill>
                          <a:sym typeface="+mn-ea"/>
                        </a:rPr>
                        <a:t>后端的</a:t>
                      </a:r>
                      <a:r>
                        <a:rPr lang="zh-CN" altLang="en-US" sz="2000" dirty="0">
                          <a:solidFill>
                            <a:schemeClr val="tx1">
                              <a:lumMod val="75000"/>
                              <a:lumOff val="25000"/>
                            </a:schemeClr>
                          </a:solidFill>
                          <a:sym typeface="+mn-ea"/>
                        </a:rPr>
                        <a:t>代码实现，并且负责项目的</a:t>
                      </a:r>
                      <a:r>
                        <a:rPr lang="zh-CN" altLang="en-US" sz="2000" dirty="0">
                          <a:solidFill>
                            <a:schemeClr val="tx1">
                              <a:lumMod val="75000"/>
                              <a:lumOff val="25000"/>
                            </a:schemeClr>
                          </a:solidFill>
                          <a:sym typeface="+mn-ea"/>
                        </a:rPr>
                        <a:t>系统性测试</a:t>
                      </a:r>
                      <a:r>
                        <a:rPr lang="zh-CN" altLang="en-US" sz="2000" dirty="0">
                          <a:solidFill>
                            <a:schemeClr val="tx1">
                              <a:lumMod val="75000"/>
                              <a:lumOff val="25000"/>
                            </a:schemeClr>
                          </a:solidFill>
                          <a:sym typeface="+mn-ea"/>
                        </a:rPr>
                        <a:t>环节</a:t>
                      </a:r>
                      <a:endParaRPr lang="zh-CN" altLang="en-US" sz="2000" dirty="0">
                        <a:solidFill>
                          <a:schemeClr val="tx1">
                            <a:lumMod val="75000"/>
                            <a:lumOff val="25000"/>
                          </a:schemeClr>
                        </a:solidFill>
                        <a:sym typeface="+mn-ea"/>
                      </a:endParaRPr>
                    </a:p>
                  </a:txBody>
                  <a:tcPr anchor="ctr">
                    <a:solidFill>
                      <a:schemeClr val="accent6">
                        <a:lumMod val="40000"/>
                        <a:lumOff val="60000"/>
                      </a:schemeClr>
                    </a:solidFill>
                  </a:tcPr>
                </a:tc>
              </a:tr>
              <a:tr h="1040130">
                <a:tc>
                  <a:txBody>
                    <a:bodyPr/>
                    <a:lstStyle/>
                    <a:p>
                      <a:pPr lvl="0" indent="0" algn="ctr">
                        <a:buNone/>
                      </a:pPr>
                      <a:r>
                        <a:rPr lang="zh-CN" altLang="en-US" sz="2000" dirty="0">
                          <a:solidFill>
                            <a:schemeClr val="tx1">
                              <a:lumMod val="75000"/>
                              <a:lumOff val="25000"/>
                            </a:schemeClr>
                          </a:solidFill>
                        </a:rPr>
                        <a:t>牟冠多</a:t>
                      </a:r>
                      <a:endParaRPr lang="zh-CN" altLang="en-US" sz="2000" dirty="0">
                        <a:solidFill>
                          <a:schemeClr val="tx1">
                            <a:lumMod val="75000"/>
                            <a:lumOff val="25000"/>
                          </a:schemeClr>
                        </a:solidFill>
                      </a:endParaRPr>
                    </a:p>
                  </a:txBody>
                  <a:tcPr anchor="ctr">
                    <a:solidFill>
                      <a:schemeClr val="accent6">
                        <a:lumMod val="40000"/>
                        <a:lumOff val="60000"/>
                      </a:schemeClr>
                    </a:solidFill>
                  </a:tcPr>
                </a:tc>
                <a:tc>
                  <a:txBody>
                    <a:bodyPr/>
                    <a:lstStyle/>
                    <a:p>
                      <a:pPr algn="ctr"/>
                      <a:r>
                        <a:rPr lang="zh-CN" altLang="en-US" sz="2000" dirty="0">
                          <a:solidFill>
                            <a:schemeClr val="tx1">
                              <a:lumMod val="75000"/>
                              <a:lumOff val="25000"/>
                            </a:schemeClr>
                          </a:solidFill>
                          <a:sym typeface="+mn-ea"/>
                        </a:rPr>
                        <a:t>侧重于前端页面样式的设计、页面功能的设计以及对应的前端代码的实现</a:t>
                      </a:r>
                      <a:endParaRPr lang="zh-CN" altLang="en-US" sz="2000" dirty="0">
                        <a:solidFill>
                          <a:schemeClr val="tx1">
                            <a:lumMod val="75000"/>
                            <a:lumOff val="25000"/>
                          </a:schemeClr>
                        </a:solidFill>
                      </a:endParaRPr>
                    </a:p>
                  </a:txBody>
                  <a:tcPr anchor="ctr">
                    <a:solidFill>
                      <a:schemeClr val="accent6">
                        <a:lumMod val="40000"/>
                        <a:lumOff val="60000"/>
                      </a:schemeClr>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感谢聆听</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产品特色与创新</a:t>
            </a:r>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02</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6729" r="6729"/>
          <a:stretch>
            <a:fillRect/>
          </a:stretch>
        </p:blipFill>
        <p:spPr/>
      </p:pic>
      <p:sp>
        <p:nvSpPr>
          <p:cNvPr id="4" name="文本占位符 3"/>
          <p:cNvSpPr>
            <a:spLocks noGrp="1"/>
          </p:cNvSpPr>
          <p:nvPr>
            <p:ph type="body" sz="quarter" idx="11"/>
          </p:nvPr>
        </p:nvSpPr>
        <p:spPr/>
        <p:txBody>
          <a:bodyPr/>
          <a:lstStyle/>
          <a:p>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产品特色与创新</a:t>
            </a:r>
            <a:endParaRPr lang="zh-CN" altLang="en-US" dirty="0"/>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25295" y="2235200"/>
            <a:ext cx="8775700" cy="2440305"/>
          </a:xfrm>
          <a:prstGeom prst="rect">
            <a:avLst/>
          </a:prstGeom>
          <a:noFill/>
        </p:spPr>
        <p:txBody>
          <a:bodyPr wrap="square" rtlCol="0">
            <a:noAutofit/>
          </a:bodyPr>
          <a:lstStyle/>
          <a:p>
            <a:pPr>
              <a:lnSpc>
                <a:spcPct val="130000"/>
              </a:lnSpc>
            </a:pPr>
            <a:r>
              <a:rPr lang="en-US" altLang="zh-CN" sz="2400" b="1" dirty="0">
                <a:solidFill>
                  <a:schemeClr val="tx1">
                    <a:lumMod val="75000"/>
                    <a:lumOff val="25000"/>
                  </a:schemeClr>
                </a:solidFill>
              </a:rPr>
              <a:t>1.</a:t>
            </a:r>
            <a:r>
              <a:rPr lang="zh-CN" altLang="en-US" sz="2400" b="1" dirty="0">
                <a:solidFill>
                  <a:schemeClr val="tx1">
                    <a:lumMod val="75000"/>
                    <a:lumOff val="25000"/>
                  </a:schemeClr>
                </a:solidFill>
              </a:rPr>
              <a:t>本软件提供一个专注于兴趣爱好分享的平台</a:t>
            </a:r>
            <a:endParaRPr lang="en-US" altLang="zh-CN" sz="2400" b="1" dirty="0">
              <a:solidFill>
                <a:schemeClr val="tx1">
                  <a:lumMod val="75000"/>
                  <a:lumOff val="25000"/>
                </a:schemeClr>
              </a:solidFill>
            </a:endParaRPr>
          </a:p>
          <a:p>
            <a:pPr>
              <a:lnSpc>
                <a:spcPct val="130000"/>
              </a:lnSpc>
            </a:pPr>
            <a:r>
              <a:rPr lang="en-US" altLang="zh-CN" sz="2400" b="1" dirty="0">
                <a:solidFill>
                  <a:schemeClr val="tx1">
                    <a:lumMod val="75000"/>
                    <a:lumOff val="25000"/>
                  </a:schemeClr>
                </a:solidFill>
              </a:rPr>
              <a:t>2.</a:t>
            </a:r>
            <a:r>
              <a:rPr lang="zh-CN" altLang="en-US" sz="2400" b="1" dirty="0">
                <a:solidFill>
                  <a:schemeClr val="tx1">
                    <a:lumMod val="75000"/>
                    <a:lumOff val="25000"/>
                  </a:schemeClr>
                </a:solidFill>
              </a:rPr>
              <a:t>使用</a:t>
            </a:r>
            <a:r>
              <a:rPr lang="en-US" altLang="zh-CN" sz="2400" b="1" dirty="0">
                <a:solidFill>
                  <a:schemeClr val="tx1">
                    <a:lumMod val="75000"/>
                    <a:lumOff val="25000"/>
                  </a:schemeClr>
                </a:solidFill>
              </a:rPr>
              <a:t>Socket</a:t>
            </a:r>
            <a:r>
              <a:rPr lang="zh-CN" altLang="en-US" sz="2400" b="1" dirty="0">
                <a:solidFill>
                  <a:schemeClr val="tx1">
                    <a:lumMod val="75000"/>
                    <a:lumOff val="25000"/>
                  </a:schemeClr>
                </a:solidFill>
              </a:rPr>
              <a:t>技术实现了用户聊天功能方便交友</a:t>
            </a:r>
            <a:endParaRPr lang="en-US" altLang="zh-CN" sz="2400" b="1" dirty="0">
              <a:solidFill>
                <a:schemeClr val="tx1">
                  <a:lumMod val="75000"/>
                  <a:lumOff val="25000"/>
                </a:schemeClr>
              </a:solidFill>
            </a:endParaRPr>
          </a:p>
          <a:p>
            <a:pPr>
              <a:lnSpc>
                <a:spcPct val="130000"/>
              </a:lnSpc>
            </a:pPr>
            <a:r>
              <a:rPr lang="en-US" altLang="zh-CN" sz="2400" b="1" dirty="0">
                <a:solidFill>
                  <a:schemeClr val="tx1">
                    <a:lumMod val="75000"/>
                    <a:lumOff val="25000"/>
                  </a:schemeClr>
                </a:solidFill>
              </a:rPr>
              <a:t>3.</a:t>
            </a:r>
            <a:r>
              <a:rPr lang="zh-CN" altLang="en-US" sz="2400" b="1" dirty="0">
                <a:solidFill>
                  <a:schemeClr val="tx1">
                    <a:lumMod val="75000"/>
                    <a:lumOff val="25000"/>
                  </a:schemeClr>
                </a:solidFill>
              </a:rPr>
              <a:t>使用协同过滤实现了小数据量下的内容推荐</a:t>
            </a:r>
            <a:endParaRPr lang="en-US" altLang="zh-CN" sz="2400" b="1" dirty="0">
              <a:solidFill>
                <a:schemeClr val="tx1">
                  <a:lumMod val="75000"/>
                  <a:lumOff val="25000"/>
                </a:schemeClr>
              </a:solidFill>
            </a:endParaRPr>
          </a:p>
          <a:p>
            <a:pPr>
              <a:lnSpc>
                <a:spcPct val="130000"/>
              </a:lnSpc>
            </a:pPr>
            <a:r>
              <a:rPr lang="en-US" altLang="zh-CN" sz="2400" b="1" dirty="0">
                <a:solidFill>
                  <a:schemeClr val="tx1">
                    <a:lumMod val="75000"/>
                    <a:lumOff val="25000"/>
                  </a:schemeClr>
                </a:solidFill>
              </a:rPr>
              <a:t>4.</a:t>
            </a:r>
            <a:r>
              <a:rPr lang="zh-CN" altLang="en-US" sz="2400" b="1" dirty="0">
                <a:solidFill>
                  <a:schemeClr val="tx1">
                    <a:lumMod val="75000"/>
                    <a:lumOff val="25000"/>
                  </a:schemeClr>
                </a:solidFill>
              </a:rPr>
              <a:t>优化改进富文本编辑器组件，使用户能更好地编辑内容</a:t>
            </a:r>
            <a:endParaRPr lang="zh-CN" altLang="en-US" sz="2400" b="1" dirty="0">
              <a:solidFill>
                <a:schemeClr val="tx1">
                  <a:lumMod val="75000"/>
                  <a:lumOff val="25000"/>
                </a:schemeClr>
              </a:solidFill>
            </a:endParaRP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p:cNvSpPr/>
          <p:nvPr/>
        </p:nvSpPr>
        <p:spPr>
          <a:xfrm>
            <a:off x="627600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p:cNvSpPr>
            <a:spLocks noGrp="1"/>
          </p:cNvSpPr>
          <p:nvPr>
            <p:ph type="body" sz="quarter" idx="11"/>
          </p:nvPr>
        </p:nvSpPr>
        <p:spPr/>
        <p:txBody>
          <a:bodyPr/>
          <a:lstStyle/>
          <a:p>
            <a:r>
              <a:rPr lang="en-US" altLang="zh-CN" dirty="0"/>
              <a:t>1.</a:t>
            </a:r>
            <a:r>
              <a:rPr lang="zh-CN" altLang="en-US" dirty="0"/>
              <a:t>专注于兴趣爱好分享的平台</a:t>
            </a:r>
            <a:endParaRPr lang="zh-CN" altLang="en-US" dirty="0"/>
          </a:p>
        </p:txBody>
      </p:sp>
      <p:sp>
        <p:nvSpPr>
          <p:cNvPr id="3" name="文本占位符 2"/>
          <p:cNvSpPr>
            <a:spLocks noGrp="1"/>
          </p:cNvSpPr>
          <p:nvPr>
            <p:ph type="body" sz="quarter" idx="12"/>
          </p:nvPr>
        </p:nvSpPr>
        <p:spPr/>
        <p:txBody>
          <a:bodyPr/>
          <a:lstStyle/>
          <a:p>
            <a:endParaRPr lang="zh-CN" altLang="en-US" dirty="0"/>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107535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1725143" y="1824036"/>
            <a:ext cx="3894607" cy="2453492"/>
          </a:xfrm>
          <a:prstGeom prst="rect">
            <a:avLst/>
          </a:prstGeom>
          <a:noFill/>
        </p:spPr>
        <p:txBody>
          <a:bodyPr wrap="square" rtlCol="0">
            <a:spAutoFit/>
          </a:bodyPr>
          <a:lstStyle/>
          <a:p>
            <a:pPr>
              <a:lnSpc>
                <a:spcPct val="130000"/>
              </a:lnSpc>
            </a:pPr>
            <a:r>
              <a:rPr lang="zh-CN" altLang="en-US" sz="2000" b="1" dirty="0">
                <a:solidFill>
                  <a:schemeClr val="tx1">
                    <a:lumMod val="75000"/>
                    <a:lumOff val="25000"/>
                  </a:schemeClr>
                </a:solidFill>
              </a:rPr>
              <a:t>界面简约现代：</a:t>
            </a:r>
            <a:endParaRPr lang="zh-CN" altLang="en-US" sz="2000" b="1" dirty="0">
              <a:solidFill>
                <a:schemeClr val="tx1">
                  <a:lumMod val="75000"/>
                  <a:lumOff val="25000"/>
                </a:schemeClr>
              </a:solidFill>
            </a:endParaRPr>
          </a:p>
          <a:p>
            <a:pPr>
              <a:lnSpc>
                <a:spcPct val="130000"/>
              </a:lnSpc>
            </a:pPr>
            <a:r>
              <a:rPr lang="zh-CN" altLang="en-US" sz="2000" dirty="0">
                <a:solidFill>
                  <a:schemeClr val="tx1">
                    <a:lumMod val="75000"/>
                    <a:lumOff val="25000"/>
                  </a:schemeClr>
                </a:solidFill>
              </a:rPr>
              <a:t>许多老式</a:t>
            </a:r>
            <a:r>
              <a:rPr lang="en-US" altLang="zh-CN" sz="2000" dirty="0">
                <a:solidFill>
                  <a:schemeClr val="tx1">
                    <a:lumMod val="75000"/>
                    <a:lumOff val="25000"/>
                  </a:schemeClr>
                </a:solidFill>
              </a:rPr>
              <a:t>BBS(NGA etc.)</a:t>
            </a:r>
            <a:r>
              <a:rPr lang="zh-CN" altLang="en-US" sz="2000" dirty="0">
                <a:solidFill>
                  <a:schemeClr val="tx1">
                    <a:lumMod val="75000"/>
                    <a:lumOff val="25000"/>
                  </a:schemeClr>
                </a:solidFill>
              </a:rPr>
              <a:t>和百度贴吧设计风格较为粗粝</a:t>
            </a:r>
            <a:endParaRPr lang="en-US" altLang="zh-CN" sz="2000" dirty="0">
              <a:solidFill>
                <a:schemeClr val="tx1">
                  <a:lumMod val="75000"/>
                  <a:lumOff val="25000"/>
                </a:schemeClr>
              </a:solidFill>
            </a:endParaRPr>
          </a:p>
          <a:p>
            <a:pPr>
              <a:lnSpc>
                <a:spcPct val="130000"/>
              </a:lnSpc>
            </a:pPr>
            <a:r>
              <a:rPr lang="zh-CN" altLang="en-US" sz="2000" dirty="0">
                <a:solidFill>
                  <a:schemeClr val="tx1">
                    <a:lumMod val="75000"/>
                    <a:lumOff val="25000"/>
                  </a:schemeClr>
                </a:solidFill>
              </a:rPr>
              <a:t>我们的页面通过简约的设计将带给用户更好的审美体验，提升用户的情感体验</a:t>
            </a:r>
            <a:endParaRPr lang="zh-CN" altLang="en-US" sz="2000" dirty="0">
              <a:solidFill>
                <a:schemeClr val="tx1">
                  <a:lumMod val="75000"/>
                  <a:lumOff val="25000"/>
                </a:schemeClr>
              </a:solidFill>
            </a:endParaRPr>
          </a:p>
        </p:txBody>
      </p:sp>
      <p:sp>
        <p:nvSpPr>
          <p:cNvPr id="15" name="文本框 14"/>
          <p:cNvSpPr txBox="1"/>
          <p:nvPr/>
        </p:nvSpPr>
        <p:spPr>
          <a:xfrm>
            <a:off x="6762821" y="1824035"/>
            <a:ext cx="3894607" cy="2053383"/>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功能重点明确：</a:t>
            </a:r>
            <a:endParaRPr kumimoji="0" lang="zh-CN" altLang="en-US" sz="20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软件的功能集中于兴趣爱好内容的展示和编辑，不涉及其他无关内容，避免了软件臃肿膨胀，功能鸡肋的问题</a:t>
            </a:r>
            <a:endPar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p:txBody>
      </p:sp>
      <p:sp>
        <p:nvSpPr>
          <p:cNvPr id="16" name="平行四边形 15"/>
          <p:cNvSpPr/>
          <p:nvPr/>
        </p:nvSpPr>
        <p:spPr>
          <a:xfrm>
            <a:off x="63910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p:cNvSpPr>
            <a:spLocks noChangeAspect="1"/>
          </p:cNvSpPr>
          <p:nvPr/>
        </p:nvSpPr>
        <p:spPr bwMode="auto">
          <a:xfrm>
            <a:off x="562957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1097915" y="43815"/>
            <a:ext cx="7058660" cy="598805"/>
          </a:xfrm>
        </p:spPr>
        <p:txBody>
          <a:bodyPr/>
          <a:lstStyle/>
          <a:p>
            <a:r>
              <a:rPr lang="en-US" altLang="zh-CN" dirty="0"/>
              <a:t>1.</a:t>
            </a:r>
            <a:r>
              <a:rPr lang="zh-CN" altLang="en-US" dirty="0"/>
              <a:t>专注于兴趣爱好分享的平台</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dirty="0"/>
          </a:p>
        </p:txBody>
      </p:sp>
      <p:sp>
        <p:nvSpPr>
          <p:cNvPr id="14" name="任意多边形: 形状 13"/>
          <p:cNvSpPr/>
          <p:nvPr/>
        </p:nvSpPr>
        <p:spPr>
          <a:xfrm>
            <a:off x="1550272"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1" name="平行四边形 30"/>
          <p:cNvSpPr/>
          <p:nvPr/>
        </p:nvSpPr>
        <p:spPr>
          <a:xfrm>
            <a:off x="1711613"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任意多边形: 形状 31"/>
          <p:cNvSpPr/>
          <p:nvPr/>
        </p:nvSpPr>
        <p:spPr>
          <a:xfrm>
            <a:off x="6426200"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3" name="平行四边形 32"/>
          <p:cNvSpPr/>
          <p:nvPr/>
        </p:nvSpPr>
        <p:spPr>
          <a:xfrm>
            <a:off x="6587541"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任意多边形: 形状 33"/>
          <p:cNvSpPr/>
          <p:nvPr/>
        </p:nvSpPr>
        <p:spPr>
          <a:xfrm>
            <a:off x="6426200" y="3872409"/>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5" name="平行四边形 34"/>
          <p:cNvSpPr/>
          <p:nvPr/>
        </p:nvSpPr>
        <p:spPr>
          <a:xfrm>
            <a:off x="6587541"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任意多边形: 形状 35"/>
          <p:cNvSpPr/>
          <p:nvPr/>
        </p:nvSpPr>
        <p:spPr>
          <a:xfrm>
            <a:off x="1550272" y="38717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7" name="平行四边形 36"/>
          <p:cNvSpPr/>
          <p:nvPr/>
        </p:nvSpPr>
        <p:spPr>
          <a:xfrm>
            <a:off x="1711613"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文本框 37"/>
          <p:cNvSpPr txBox="1"/>
          <p:nvPr/>
        </p:nvSpPr>
        <p:spPr>
          <a:xfrm>
            <a:off x="1841563" y="1843086"/>
            <a:ext cx="3874348" cy="1659429"/>
          </a:xfrm>
          <a:prstGeom prst="rect">
            <a:avLst/>
          </a:prstGeom>
          <a:noFill/>
        </p:spPr>
        <p:txBody>
          <a:bodyPr wrap="square" rtlCol="0">
            <a:spAutoFit/>
          </a:bodyPr>
          <a:lstStyle/>
          <a:p>
            <a:pPr>
              <a:lnSpc>
                <a:spcPct val="130000"/>
              </a:lnSpc>
            </a:pPr>
            <a:r>
              <a:rPr lang="zh-CN" altLang="en-US" sz="1600" b="1" dirty="0">
                <a:solidFill>
                  <a:schemeClr val="tx1">
                    <a:lumMod val="75000"/>
                    <a:lumOff val="25000"/>
                  </a:schemeClr>
                </a:solidFill>
              </a:rPr>
              <a:t>发布与浏览内容：</a:t>
            </a:r>
            <a:endParaRPr lang="zh-CN" altLang="en-US" sz="1600" b="1" dirty="0">
              <a:solidFill>
                <a:schemeClr val="tx1">
                  <a:lumMod val="75000"/>
                  <a:lumOff val="25000"/>
                </a:schemeClr>
              </a:solidFill>
            </a:endParaRPr>
          </a:p>
          <a:p>
            <a:pPr>
              <a:lnSpc>
                <a:spcPct val="130000"/>
              </a:lnSpc>
            </a:pPr>
            <a:r>
              <a:rPr lang="zh-CN" altLang="en-US" sz="1600" dirty="0">
                <a:solidFill>
                  <a:schemeClr val="tx1">
                    <a:lumMod val="75000"/>
                    <a:lumOff val="25000"/>
                  </a:schemeClr>
                </a:solidFill>
              </a:rPr>
              <a:t>支持用户在首页、分区页和关注页浏览内容；</a:t>
            </a:r>
            <a:r>
              <a:rPr kumimoji="0" lang="zh-CN" altLang="en-US"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用户使用富文本编辑器可视化编辑文本，并支持插入图片等多媒体信息。</a:t>
            </a:r>
            <a:endParaRPr kumimoji="0" lang="en-US" altLang="zh-CN"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a:lnSpc>
                <a:spcPct val="130000"/>
              </a:lnSpc>
            </a:pPr>
            <a:r>
              <a:rPr kumimoji="0" lang="zh-CN" altLang="en-US" sz="1600" b="0" i="1"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这是本软件的核心功能</a:t>
            </a:r>
            <a:endParaRPr lang="zh-CN" altLang="en-US" sz="1600" i="1" dirty="0">
              <a:solidFill>
                <a:schemeClr val="tx1">
                  <a:lumMod val="75000"/>
                  <a:lumOff val="25000"/>
                </a:schemeClr>
              </a:solidFill>
            </a:endParaRPr>
          </a:p>
        </p:txBody>
      </p:sp>
      <p:sp>
        <p:nvSpPr>
          <p:cNvPr id="39" name="文本框 38"/>
          <p:cNvSpPr txBox="1"/>
          <p:nvPr/>
        </p:nvSpPr>
        <p:spPr>
          <a:xfrm>
            <a:off x="1841563" y="4469521"/>
            <a:ext cx="3874348" cy="1339341"/>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16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内容互动：</a:t>
            </a:r>
            <a:endParaRPr kumimoji="0" lang="zh-CN" altLang="en-US" sz="16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用户可以进行评论、点赞、收藏等行为；通过搜索功能找到想要的信息或进行筛选。</a:t>
            </a:r>
            <a:endParaRPr kumimoji="0" lang="en-US" altLang="zh-CN"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1600" b="0" i="1"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这是维持用户粘性的关键</a:t>
            </a:r>
            <a:endParaRPr kumimoji="0" lang="zh-CN" altLang="en-US" sz="1600" b="0" i="1"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p:txBody>
      </p:sp>
      <p:sp>
        <p:nvSpPr>
          <p:cNvPr id="40" name="文本框 39"/>
          <p:cNvSpPr txBox="1"/>
          <p:nvPr/>
        </p:nvSpPr>
        <p:spPr>
          <a:xfrm>
            <a:off x="6751325" y="4346330"/>
            <a:ext cx="3874348" cy="1659429"/>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1600" b="1" dirty="0">
                <a:solidFill>
                  <a:srgbClr val="000000">
                    <a:lumMod val="75000"/>
                    <a:lumOff val="25000"/>
                  </a:srgbClr>
                </a:solidFill>
                <a:latin typeface="Arial" panose="020B0604020202020204"/>
                <a:ea typeface="微软雅黑" panose="020B0503020204020204" charset="-122"/>
              </a:rPr>
              <a:t>问题反馈和管理员</a:t>
            </a:r>
            <a:r>
              <a:rPr kumimoji="0" lang="zh-CN" altLang="en-US" sz="16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a:t>
            </a:r>
            <a:endParaRPr kumimoji="0" lang="zh-CN" altLang="en-US" sz="16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用户可以主动举报违规或不合适的内容，相关举报会发送到管理员；管理员则可以管理删除违规信息。</a:t>
            </a:r>
            <a:endParaRPr kumimoji="0" lang="en-US" altLang="zh-CN"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lang="zh-CN" altLang="en-US" sz="1600" i="1" dirty="0">
                <a:solidFill>
                  <a:srgbClr val="000000">
                    <a:lumMod val="75000"/>
                    <a:lumOff val="25000"/>
                  </a:srgbClr>
                </a:solidFill>
                <a:latin typeface="Arial" panose="020B0604020202020204"/>
                <a:ea typeface="微软雅黑" panose="020B0503020204020204" charset="-122"/>
              </a:rPr>
              <a:t>这是维护社区环境的关键</a:t>
            </a:r>
            <a:endParaRPr kumimoji="0" lang="zh-CN" altLang="en-US" sz="1600" b="0" i="1"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p:txBody>
      </p:sp>
      <p:sp>
        <p:nvSpPr>
          <p:cNvPr id="41" name="文本框 40"/>
          <p:cNvSpPr txBox="1"/>
          <p:nvPr/>
        </p:nvSpPr>
        <p:spPr>
          <a:xfrm>
            <a:off x="6751325" y="1842721"/>
            <a:ext cx="3874348" cy="1659429"/>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lang="zh-CN" altLang="en-US" sz="1600" b="1" dirty="0">
                <a:solidFill>
                  <a:srgbClr val="000000">
                    <a:lumMod val="75000"/>
                    <a:lumOff val="25000"/>
                  </a:srgbClr>
                </a:solidFill>
                <a:latin typeface="Arial" panose="020B0604020202020204"/>
                <a:ea typeface="微软雅黑" panose="020B0503020204020204" charset="-122"/>
              </a:rPr>
              <a:t>用户互动</a:t>
            </a:r>
            <a:r>
              <a:rPr kumimoji="0" lang="zh-CN" altLang="en-US" sz="16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a:t>
            </a:r>
            <a:endParaRPr kumimoji="0" lang="zh-CN" altLang="en-US" sz="16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在个人中心页面包含用户的收藏夹，相册，</a:t>
            </a:r>
            <a:endParaRPr kumimoji="0" lang="zh-CN" altLang="en-US"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关注的人，以及动态等信息；同时用户间可以相互关注，并进行私聊。</a:t>
            </a:r>
            <a:endParaRPr kumimoji="0" lang="en-US" altLang="zh-CN" sz="16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1600" b="0" i="1"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这有利于借助社区内容促进用户交友</a:t>
            </a:r>
            <a:endParaRPr kumimoji="0" lang="zh-CN" altLang="en-US" sz="1600" b="0" i="1"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p:txBody>
      </p:sp>
      <p:sp>
        <p:nvSpPr>
          <p:cNvPr id="42" name="right-quote-sign_36811"/>
          <p:cNvSpPr>
            <a:spLocks noChangeAspect="1"/>
          </p:cNvSpPr>
          <p:nvPr/>
        </p:nvSpPr>
        <p:spPr bwMode="auto">
          <a:xfrm>
            <a:off x="5462083"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5" name="right-quote-sign_36811"/>
          <p:cNvSpPr>
            <a:spLocks noChangeAspect="1"/>
          </p:cNvSpPr>
          <p:nvPr/>
        </p:nvSpPr>
        <p:spPr bwMode="auto">
          <a:xfrm>
            <a:off x="5481133"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7" name="right-quote-sign_36811"/>
          <p:cNvSpPr>
            <a:spLocks noChangeAspect="1"/>
          </p:cNvSpPr>
          <p:nvPr/>
        </p:nvSpPr>
        <p:spPr bwMode="auto">
          <a:xfrm>
            <a:off x="10377379"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8" name="right-quote-sign_36811"/>
          <p:cNvSpPr>
            <a:spLocks noChangeAspect="1"/>
          </p:cNvSpPr>
          <p:nvPr/>
        </p:nvSpPr>
        <p:spPr bwMode="auto">
          <a:xfrm>
            <a:off x="10377379"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p:cNvSpPr/>
          <p:nvPr/>
        </p:nvSpPr>
        <p:spPr>
          <a:xfrm>
            <a:off x="627600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p:cNvSpPr>
            <a:spLocks noGrp="1"/>
          </p:cNvSpPr>
          <p:nvPr>
            <p:ph type="body" sz="quarter" idx="11"/>
          </p:nvPr>
        </p:nvSpPr>
        <p:spPr>
          <a:xfrm>
            <a:off x="1075351" y="43657"/>
            <a:ext cx="9416186" cy="598488"/>
          </a:xfrm>
        </p:spPr>
        <p:txBody>
          <a:bodyPr/>
          <a:lstStyle/>
          <a:p>
            <a:r>
              <a:rPr lang="en-US" altLang="zh-CN" dirty="0"/>
              <a:t>2.</a:t>
            </a:r>
            <a:r>
              <a:rPr lang="zh-CN" altLang="en-US" dirty="0"/>
              <a:t>使用</a:t>
            </a:r>
            <a:r>
              <a:rPr lang="en-US" altLang="zh-CN" dirty="0"/>
              <a:t>Socket</a:t>
            </a:r>
            <a:r>
              <a:rPr lang="zh-CN" altLang="en-US" dirty="0"/>
              <a:t>技术实现了用户聊天功能</a:t>
            </a:r>
            <a:endParaRPr lang="zh-CN" altLang="en-US" dirty="0"/>
          </a:p>
        </p:txBody>
      </p:sp>
      <p:sp>
        <p:nvSpPr>
          <p:cNvPr id="3" name="文本占位符 2"/>
          <p:cNvSpPr>
            <a:spLocks noGrp="1"/>
          </p:cNvSpPr>
          <p:nvPr>
            <p:ph type="body" sz="quarter" idx="12"/>
          </p:nvPr>
        </p:nvSpPr>
        <p:spPr/>
        <p:txBody>
          <a:bodyPr/>
          <a:lstStyle/>
          <a:p>
            <a:endParaRPr lang="zh-CN" altLang="en-US" dirty="0"/>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107535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1725143" y="1824036"/>
            <a:ext cx="3894607" cy="2453492"/>
          </a:xfrm>
          <a:prstGeom prst="rect">
            <a:avLst/>
          </a:prstGeom>
          <a:noFill/>
        </p:spPr>
        <p:txBody>
          <a:bodyPr wrap="square" rtlCol="0">
            <a:spAutoFit/>
          </a:bodyPr>
          <a:lstStyle/>
          <a:p>
            <a:pPr>
              <a:lnSpc>
                <a:spcPct val="130000"/>
              </a:lnSpc>
            </a:pPr>
            <a:r>
              <a:rPr lang="zh-CN" altLang="en-US" sz="2000" b="1" dirty="0">
                <a:solidFill>
                  <a:schemeClr val="tx1">
                    <a:lumMod val="75000"/>
                    <a:lumOff val="25000"/>
                  </a:schemeClr>
                </a:solidFill>
              </a:rPr>
              <a:t>实现用户的交友需求：</a:t>
            </a:r>
            <a:endParaRPr lang="zh-CN" altLang="en-US" sz="2000" b="1" dirty="0">
              <a:solidFill>
                <a:schemeClr val="tx1">
                  <a:lumMod val="75000"/>
                  <a:lumOff val="25000"/>
                </a:schemeClr>
              </a:solidFill>
            </a:endParaRPr>
          </a:p>
          <a:p>
            <a:pPr>
              <a:lnSpc>
                <a:spcPct val="130000"/>
              </a:lnSpc>
            </a:pPr>
            <a:r>
              <a:rPr lang="zh-CN" altLang="en-US" sz="2000" dirty="0">
                <a:solidFill>
                  <a:schemeClr val="tx1">
                    <a:lumMod val="75000"/>
                    <a:lumOff val="25000"/>
                  </a:schemeClr>
                </a:solidFill>
              </a:rPr>
              <a:t>在需求分析时，我们发现内容分享社区的用户通常具有较强的交友需求。因此，为了满足需求实现价值，我们添加了用户聊天功能。</a:t>
            </a:r>
            <a:endParaRPr lang="zh-CN" altLang="en-US" sz="2000" dirty="0">
              <a:solidFill>
                <a:schemeClr val="tx1">
                  <a:lumMod val="75000"/>
                  <a:lumOff val="25000"/>
                </a:schemeClr>
              </a:solidFill>
            </a:endParaRPr>
          </a:p>
        </p:txBody>
      </p:sp>
      <p:sp>
        <p:nvSpPr>
          <p:cNvPr id="15" name="文本框 14"/>
          <p:cNvSpPr txBox="1"/>
          <p:nvPr/>
        </p:nvSpPr>
        <p:spPr>
          <a:xfrm>
            <a:off x="6762821" y="1824035"/>
            <a:ext cx="3894607" cy="2451377"/>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功能实现效果：</a:t>
            </a:r>
            <a:endParaRPr kumimoji="0" lang="zh-CN" altLang="en-US" sz="20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用户间可以通过个人主页进行私聊。用户可以发送图片或者文字信息，这些信息会上传到数据库，并使用</a:t>
            </a:r>
            <a:r>
              <a:rPr kumimoji="0" lang="en-US" altLang="zh-CN"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socket</a:t>
            </a:r>
            <a:r>
              <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和</a:t>
            </a:r>
            <a:r>
              <a:rPr kumimoji="0" lang="en-US" altLang="zh-CN"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ajax</a:t>
            </a:r>
            <a:r>
              <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技术同步更新网页。</a:t>
            </a:r>
            <a:endPar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p:txBody>
      </p:sp>
      <p:sp>
        <p:nvSpPr>
          <p:cNvPr id="16" name="平行四边形 15"/>
          <p:cNvSpPr/>
          <p:nvPr/>
        </p:nvSpPr>
        <p:spPr>
          <a:xfrm>
            <a:off x="63910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p:cNvSpPr>
            <a:spLocks noChangeAspect="1"/>
          </p:cNvSpPr>
          <p:nvPr/>
        </p:nvSpPr>
        <p:spPr bwMode="auto">
          <a:xfrm>
            <a:off x="562957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p:cNvSpPr/>
          <p:nvPr/>
        </p:nvSpPr>
        <p:spPr>
          <a:xfrm>
            <a:off x="627600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p:cNvSpPr>
            <a:spLocks noGrp="1"/>
          </p:cNvSpPr>
          <p:nvPr>
            <p:ph type="body" sz="quarter" idx="11"/>
          </p:nvPr>
        </p:nvSpPr>
        <p:spPr>
          <a:xfrm>
            <a:off x="1075351" y="43657"/>
            <a:ext cx="8838670" cy="598488"/>
          </a:xfrm>
        </p:spPr>
        <p:txBody>
          <a:bodyPr/>
          <a:lstStyle/>
          <a:p>
            <a:r>
              <a:rPr lang="en-US" altLang="zh-CN" dirty="0"/>
              <a:t>3.</a:t>
            </a:r>
            <a:r>
              <a:rPr lang="zh-CN" altLang="en-US" dirty="0"/>
              <a:t>使用协同过滤实现内容推荐</a:t>
            </a:r>
            <a:endParaRPr lang="zh-CN" altLang="en-US" dirty="0"/>
          </a:p>
        </p:txBody>
      </p:sp>
      <p:sp>
        <p:nvSpPr>
          <p:cNvPr id="3" name="文本占位符 2"/>
          <p:cNvSpPr>
            <a:spLocks noGrp="1"/>
          </p:cNvSpPr>
          <p:nvPr>
            <p:ph type="body" sz="quarter" idx="12"/>
          </p:nvPr>
        </p:nvSpPr>
        <p:spPr/>
        <p:txBody>
          <a:bodyPr/>
          <a:lstStyle/>
          <a:p>
            <a:endParaRPr lang="zh-CN" altLang="en-US" dirty="0"/>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107535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1725143" y="1824036"/>
            <a:ext cx="3894607" cy="2451377"/>
          </a:xfrm>
          <a:prstGeom prst="rect">
            <a:avLst/>
          </a:prstGeom>
          <a:noFill/>
        </p:spPr>
        <p:txBody>
          <a:bodyPr wrap="square" rtlCol="0">
            <a:spAutoFit/>
          </a:bodyPr>
          <a:lstStyle/>
          <a:p>
            <a:pPr>
              <a:lnSpc>
                <a:spcPct val="130000"/>
              </a:lnSpc>
            </a:pPr>
            <a:r>
              <a:rPr lang="zh-CN" altLang="en-US" sz="2000" b="1" dirty="0">
                <a:solidFill>
                  <a:schemeClr val="tx1">
                    <a:lumMod val="75000"/>
                    <a:lumOff val="25000"/>
                  </a:schemeClr>
                </a:solidFill>
              </a:rPr>
              <a:t>满足用户探索有趣内容的需求：</a:t>
            </a:r>
            <a:endParaRPr lang="zh-CN" altLang="en-US" sz="2000" b="1" dirty="0">
              <a:solidFill>
                <a:schemeClr val="tx1">
                  <a:lumMod val="75000"/>
                  <a:lumOff val="25000"/>
                </a:schemeClr>
              </a:solidFill>
            </a:endParaRPr>
          </a:p>
          <a:p>
            <a:pPr>
              <a:lnSpc>
                <a:spcPct val="130000"/>
              </a:lnSpc>
            </a:pPr>
            <a:r>
              <a:rPr lang="zh-CN" altLang="en-US" sz="2000" dirty="0">
                <a:solidFill>
                  <a:schemeClr val="tx1">
                    <a:lumMod val="75000"/>
                    <a:lumOff val="25000"/>
                  </a:schemeClr>
                </a:solidFill>
              </a:rPr>
              <a:t>在需求分析时，我们发现用户对探索有趣内容具有强烈的需求。因此，为了满足该需求，实现价值，我们设计并添加了内容推荐功能和相关用户推荐功能。</a:t>
            </a:r>
            <a:endParaRPr lang="zh-CN" altLang="en-US" sz="2000" dirty="0">
              <a:solidFill>
                <a:schemeClr val="tx1">
                  <a:lumMod val="75000"/>
                  <a:lumOff val="25000"/>
                </a:schemeClr>
              </a:solidFill>
            </a:endParaRPr>
          </a:p>
        </p:txBody>
      </p:sp>
      <p:sp>
        <p:nvSpPr>
          <p:cNvPr id="15" name="文本框 14"/>
          <p:cNvSpPr txBox="1"/>
          <p:nvPr/>
        </p:nvSpPr>
        <p:spPr>
          <a:xfrm>
            <a:off x="6762821" y="1824035"/>
            <a:ext cx="3894607" cy="2851486"/>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功能实现效果：</a:t>
            </a:r>
            <a:endParaRPr kumimoji="0" lang="zh-CN" altLang="en-US" sz="2000" b="1"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rPr>
              <a:t>用户间可以在主页和帖子详情页看到相关内容推荐和相关用户推荐。我们在这里使用了协同过滤算法，通过用户过去点赞和关注行为构建关系矩阵，从而实现推荐。</a:t>
            </a:r>
            <a:endParaRPr kumimoji="0" lang="zh-CN" altLang="en-US" sz="2000" b="0" i="0" u="none" strike="noStrike" kern="1200" cap="none" spc="0" normalizeH="0" baseline="0" noProof="0" dirty="0">
              <a:ln>
                <a:noFill/>
              </a:ln>
              <a:solidFill>
                <a:srgbClr val="000000">
                  <a:lumMod val="75000"/>
                  <a:lumOff val="25000"/>
                </a:srgbClr>
              </a:solidFill>
              <a:effectLst/>
              <a:uLnTx/>
              <a:uFillTx/>
              <a:latin typeface="Arial" panose="020B0604020202020204"/>
              <a:ea typeface="微软雅黑" panose="020B0503020204020204" charset="-122"/>
              <a:cs typeface="+mn-cs"/>
            </a:endParaRPr>
          </a:p>
        </p:txBody>
      </p:sp>
      <p:sp>
        <p:nvSpPr>
          <p:cNvPr id="16" name="平行四边形 15"/>
          <p:cNvSpPr/>
          <p:nvPr/>
        </p:nvSpPr>
        <p:spPr>
          <a:xfrm>
            <a:off x="63910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p:cNvSpPr>
            <a:spLocks noChangeAspect="1"/>
          </p:cNvSpPr>
          <p:nvPr/>
        </p:nvSpPr>
        <p:spPr bwMode="auto">
          <a:xfrm>
            <a:off x="562957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tags/tag1.xml><?xml version="1.0" encoding="utf-8"?>
<p:tagLst xmlns:p="http://schemas.openxmlformats.org/presentationml/2006/main">
  <p:tag name="KSO_WM_UNIT_PLACING_PICTURE_USER_VIEWPORT" val="{&quot;height&quot;:1133.8582677165355,&quot;width&quot;:7356.929133858268}"/>
</p:tagLst>
</file>

<file path=ppt/tags/tag10.xml><?xml version="1.0" encoding="utf-8"?>
<p:tagLst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 name="KSO_WPP_MARK_KEY" val="72ed750a-ea1e-4639-b8dc-182e8597e772"/>
  <p:tag name="COMMONDATA" val="eyJoZGlkIjoiNzBlMTdjZGRkYzkzNmIzNzVmYjYyMmE0MjViYTNkMzEifQ=="/>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UNIT_PLACING_PICTURE_USER_VIEWPORT" val="{&quot;height&quot;:8076,&quot;width&quot;:4848}"/>
</p:tagLst>
</file>

<file path=ppt/tags/tag6.xml><?xml version="1.0" encoding="utf-8"?>
<p:tagLst xmlns:p="http://schemas.openxmlformats.org/presentationml/2006/main">
  <p:tag name="KSO_WM_UNIT_PLACING_PICTURE_USER_VIEWPORT" val="{&quot;height&quot;:6979.31653543307,&quot;width&quot;:18000.708661417324}"/>
</p:tagLst>
</file>

<file path=ppt/tags/tag7.xml><?xml version="1.0" encoding="utf-8"?>
<p:tagLst xmlns:p="http://schemas.openxmlformats.org/presentationml/2006/main">
  <p:tag name="KSO_WM_UNIT_PLACING_PICTURE_USER_VIEWPORT" val="{&quot;height&quot;:10080,&quot;width&quot;:13545}"/>
</p:tagLst>
</file>

<file path=ppt/tags/tag8.xml><?xml version="1.0" encoding="utf-8"?>
<p:tagLst xmlns:p="http://schemas.openxmlformats.org/presentationml/2006/main">
  <p:tag name="KSO_WM_UNIT_TABLE_BEAUTIFY" val="smartTable{6b9014e6-7e5d-4247-9ab8-8f89a11b0664}"/>
  <p:tag name="TABLE_ENDDRAG_ORIGIN_RECT" val="804*481"/>
  <p:tag name="TABLE_ENDDRAG_RECT" val="87*53*804*481"/>
  <p:tag name="TABLE_RECT" val="227.65*157.449*504.7*242.5"/>
  <p:tag name="TABLE_EMPHASIZE_COLOR" val="6579300"/>
  <p:tag name="TABLE_ONEKEY_SKIN_IDX" val="0"/>
  <p:tag name="TABLE_SKINIDX" val="-1"/>
  <p:tag name="TABLE_COLORIDX" val="l"/>
</p:tagLst>
</file>

<file path=ppt/tags/tag9.xml><?xml version="1.0" encoding="utf-8"?>
<p:tagLst xmlns:p="http://schemas.openxmlformats.org/presentationml/2006/main">
  <p:tag name="KSO_WM_UNIT_TABLE_BEAUTIFY" val="smartTable{6b9014e6-7e5d-4247-9ab8-8f89a11b0664}"/>
  <p:tag name="TABLE_ENDDRAG_ORIGIN_RECT" val="897*326"/>
  <p:tag name="TABLE_ENDDRAG_RECT" val="25*94*897*326"/>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1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7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20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8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21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4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3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6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8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2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13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5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10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4827</Words>
  <Application>WPS 演示</Application>
  <PresentationFormat>宽屏</PresentationFormat>
  <Paragraphs>351</Paragraphs>
  <Slides>33</Slides>
  <Notes>2</Notes>
  <HiddenSlides>0</HiddenSlides>
  <MMClips>0</MMClips>
  <ScaleCrop>false</ScaleCrop>
  <HeadingPairs>
    <vt:vector size="6" baseType="variant">
      <vt:variant>
        <vt:lpstr>已用的字体</vt:lpstr>
      </vt:variant>
      <vt:variant>
        <vt:i4>15</vt:i4>
      </vt:variant>
      <vt:variant>
        <vt:lpstr>主题</vt:lpstr>
      </vt:variant>
      <vt:variant>
        <vt:i4>16</vt:i4>
      </vt:variant>
      <vt:variant>
        <vt:lpstr>幻灯片标题</vt:lpstr>
      </vt:variant>
      <vt:variant>
        <vt:i4>33</vt:i4>
      </vt:variant>
    </vt:vector>
  </HeadingPairs>
  <TitlesOfParts>
    <vt:vector size="64" baseType="lpstr">
      <vt:lpstr>Arial</vt:lpstr>
      <vt:lpstr>宋体</vt:lpstr>
      <vt:lpstr>Wingdings</vt:lpstr>
      <vt:lpstr>Calibri</vt:lpstr>
      <vt:lpstr>等线</vt:lpstr>
      <vt:lpstr>微软雅黑</vt:lpstr>
      <vt:lpstr>Segoe UI</vt:lpstr>
      <vt:lpstr>Segoe UI Light</vt:lpstr>
      <vt:lpstr>Arial</vt:lpstr>
      <vt:lpstr>Arial Unicode MS</vt:lpstr>
      <vt:lpstr>Times New Roman</vt:lpstr>
      <vt:lpstr>Consolas</vt:lpstr>
      <vt:lpstr>LatoWeb</vt:lpstr>
      <vt:lpstr>Segoe Print</vt:lpstr>
      <vt:lpstr>Century Gothic</vt:lpstr>
      <vt:lpstr>Office 主题​​</vt:lpstr>
      <vt:lpstr>1_OfficePLUS</vt:lpstr>
      <vt:lpstr>2_Office 主题​​</vt:lpstr>
      <vt:lpstr>6_Office 主题​​</vt:lpstr>
      <vt:lpstr>8_Office 主题​​</vt:lpstr>
      <vt:lpstr>12_Office 主题​​</vt:lpstr>
      <vt:lpstr>13_Office 主题​​</vt:lpstr>
      <vt:lpstr>15_Office 主题​​</vt:lpstr>
      <vt:lpstr>10_Office 主题​​</vt:lpstr>
      <vt:lpstr>1_Office 主题​​</vt:lpstr>
      <vt:lpstr>7_Office 主题​​</vt:lpstr>
      <vt:lpstr>20_Office 主题​​</vt:lpstr>
      <vt:lpstr>18_Office 主题​​</vt:lpstr>
      <vt:lpstr>21_Office 主题​​</vt:lpstr>
      <vt:lpstr>4_Office 主题​​</vt:lpstr>
      <vt:lpstr>3_Office 主题​​</vt:lpstr>
      <vt:lpstr>最终汇报</vt:lpstr>
      <vt:lpstr>PowerPoint 演示文稿</vt:lpstr>
      <vt:lpstr>软件核心功能演示</vt:lpstr>
      <vt:lpstr>产品特色与创新</vt:lpstr>
      <vt:lpstr>PowerPoint 演示文稿</vt:lpstr>
      <vt:lpstr>PowerPoint 演示文稿</vt:lpstr>
      <vt:lpstr>PowerPoint 演示文稿</vt:lpstr>
      <vt:lpstr>PowerPoint 演示文稿</vt:lpstr>
      <vt:lpstr>PowerPoint 演示文稿</vt:lpstr>
      <vt:lpstr>PowerPoint 演示文稿</vt:lpstr>
      <vt:lpstr>软件架构</vt:lpstr>
      <vt:lpstr>PowerPoint 演示文稿</vt:lpstr>
      <vt:lpstr>PowerPoint 演示文稿</vt:lpstr>
      <vt:lpstr>PowerPoint 演示文稿</vt:lpstr>
      <vt:lpstr>PowerPoint 演示文稿</vt:lpstr>
      <vt:lpstr>PowerPoint 演示文稿</vt:lpstr>
      <vt:lpstr>关键技术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经验与教训</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技术原型迭代评审</dc:title>
  <dc:creator>一 李</dc:creator>
  <cp:lastModifiedBy>牟</cp:lastModifiedBy>
  <cp:revision>83</cp:revision>
  <dcterms:created xsi:type="dcterms:W3CDTF">2022-12-12T12:47:00Z</dcterms:created>
  <dcterms:modified xsi:type="dcterms:W3CDTF">2023-01-13T07:09:00Z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1B1EBE00F7C848028C8248E4E4BC0C1C</vt:lpwstr>
  </property>
  <property fmtid="{D5CDD505-2E9C-101B-9397-08002B2CF9AE}" pid="12" name="KSOProductBuildVer">
    <vt:lpwstr>2052-11.1.0.13703</vt:lpwstr>
  </property>
</Properties>
</file>